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1"/>
  </p:sldMasterIdLst>
  <p:notesMasterIdLst>
    <p:notesMasterId r:id="rId28"/>
  </p:notesMasterIdLst>
  <p:handoutMasterIdLst>
    <p:handoutMasterId r:id="rId29"/>
  </p:handoutMasterIdLst>
  <p:sldIdLst>
    <p:sldId id="256" r:id="rId2"/>
    <p:sldId id="317" r:id="rId3"/>
    <p:sldId id="370" r:id="rId4"/>
    <p:sldId id="316" r:id="rId5"/>
    <p:sldId id="371" r:id="rId6"/>
    <p:sldId id="258" r:id="rId7"/>
    <p:sldId id="372" r:id="rId8"/>
    <p:sldId id="346" r:id="rId9"/>
    <p:sldId id="347" r:id="rId10"/>
    <p:sldId id="333" r:id="rId11"/>
    <p:sldId id="350" r:id="rId12"/>
    <p:sldId id="359" r:id="rId13"/>
    <p:sldId id="353" r:id="rId14"/>
    <p:sldId id="354" r:id="rId15"/>
    <p:sldId id="355" r:id="rId16"/>
    <p:sldId id="374" r:id="rId17"/>
    <p:sldId id="263" r:id="rId18"/>
    <p:sldId id="265" r:id="rId19"/>
    <p:sldId id="386" r:id="rId20"/>
    <p:sldId id="376" r:id="rId21"/>
    <p:sldId id="360" r:id="rId22"/>
    <p:sldId id="387" r:id="rId23"/>
    <p:sldId id="266" r:id="rId24"/>
    <p:sldId id="388" r:id="rId25"/>
    <p:sldId id="268" r:id="rId26"/>
    <p:sldId id="3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EF5720-CF32-5062-DCAC-CD3F530FC720}" name="Yashika Sharma" initials="YS" userId="ItWqEJEgSb2Y8W0+kCgA2L51XjSS5mJ8xoxH++mw3nM=" providerId="None"/>
  <p188:author id="{5CFA20A3-EE62-5C23-70C9-915008B11C2C}" name="Alyson Gray" initials="AG" userId="S::agray@gill.ie::c5b08b58-2bd4-48ba-b14b-fafdf8f26ebe" providerId="AD"/>
  <p188:author id="{9E6EEDC1-AAAF-187E-1EA9-C81D02B24543}" name="Laura Ashcroft-Jones" initials="LA" userId="S::lashcroftjones@gill.ie::e151c12a-2707-4370-ab1e-5d13dde900bd" providerId="AD"/>
  <p188:author id="{44A82FEA-7606-7DB5-BA8E-BB328A999082}" name="Dermot Lucey" initials="DL" userId="689f99df3efb3814"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Nivedha Ulaganadhan" initials="NU" lastIdx="7" clrIdx="0"/>
  <p:cmAuthor id="1" name="Dermot Lucey" initials="DL" lastIdx="9" clrIdx="1">
    <p:extLst>
      <p:ext uri="{19B8F6BF-5375-455C-9EA6-DF929625EA0E}">
        <p15:presenceInfo xmlns:p15="http://schemas.microsoft.com/office/powerpoint/2012/main" userId="689f99df3efb38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D9A"/>
    <a:srgbClr val="65C3A5"/>
    <a:srgbClr val="F7C865"/>
    <a:srgbClr val="8657A5"/>
    <a:srgbClr val="A6228E"/>
    <a:srgbClr val="FEF0DE"/>
    <a:srgbClr val="552E91"/>
    <a:srgbClr val="4DC0AC"/>
    <a:srgbClr val="C5BFDA"/>
    <a:srgbClr val="F59795"/>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0" autoAdjust="0"/>
    <p:restoredTop sz="96405" autoAdjust="0"/>
  </p:normalViewPr>
  <p:slideViewPr>
    <p:cSldViewPr snapToGrid="0">
      <p:cViewPr varScale="1">
        <p:scale>
          <a:sx n="102" d="100"/>
          <a:sy n="102" d="100"/>
        </p:scale>
        <p:origin x="72"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E8F2B9-BD91-4778-9D63-BA025E66FA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E"/>
              <a:t>Chapter 9: The Plantation of Ulster</a:t>
            </a:r>
          </a:p>
        </p:txBody>
      </p:sp>
      <p:sp>
        <p:nvSpPr>
          <p:cNvPr id="3" name="Date Placeholder 2">
            <a:extLst>
              <a:ext uri="{FF2B5EF4-FFF2-40B4-BE49-F238E27FC236}">
                <a16:creationId xmlns:a16="http://schemas.microsoft.com/office/drawing/2014/main" id="{235BD1A7-DE5C-46B3-8ABC-E397D3C412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4896B6-8CEC-41BF-BBC3-A0C15373544D}" type="datetimeFigureOut">
              <a:rPr lang="en-IE" smtClean="0"/>
              <a:t>06/09/2022</a:t>
            </a:fld>
            <a:endParaRPr lang="en-IE"/>
          </a:p>
        </p:txBody>
      </p:sp>
      <p:sp>
        <p:nvSpPr>
          <p:cNvPr id="4" name="Footer Placeholder 3">
            <a:extLst>
              <a:ext uri="{FF2B5EF4-FFF2-40B4-BE49-F238E27FC236}">
                <a16:creationId xmlns:a16="http://schemas.microsoft.com/office/drawing/2014/main" id="{823D19AF-0584-4D4F-AD9E-1F72B9915F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F3D619DB-2B54-4EA2-AD74-3D380B4187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951312-4E2A-49B1-82C3-955A65915BCC}" type="slidenum">
              <a:rPr lang="en-IE" smtClean="0"/>
              <a:t>‹#›</a:t>
            </a:fld>
            <a:endParaRPr lang="en-IE"/>
          </a:p>
        </p:txBody>
      </p:sp>
    </p:spTree>
    <p:extLst>
      <p:ext uri="{BB962C8B-B14F-4D97-AF65-F5344CB8AC3E}">
        <p14:creationId xmlns:p14="http://schemas.microsoft.com/office/powerpoint/2010/main" val="221448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E"/>
              <a:t>Chapter 9: The Plantation of Ulster</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D732C-C909-4E4C-913D-045F990BD88E}" type="datetimeFigureOut">
              <a:rPr lang="en-IE" smtClean="0"/>
              <a:t>06/09/2022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E50EA-CBD5-4EA6-91C4-89AFF0ACEF63}" type="slidenum">
              <a:rPr lang="en-IE" smtClean="0"/>
              <a:t>‹#›</a:t>
            </a:fld>
            <a:endParaRPr lang="en-IE"/>
          </a:p>
        </p:txBody>
      </p:sp>
    </p:spTree>
    <p:extLst>
      <p:ext uri="{BB962C8B-B14F-4D97-AF65-F5344CB8AC3E}">
        <p14:creationId xmlns:p14="http://schemas.microsoft.com/office/powerpoint/2010/main" val="16592718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DC43-F290-4369-A36A-66EB27EBA83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E" dirty="0"/>
          </a:p>
        </p:txBody>
      </p:sp>
      <p:sp>
        <p:nvSpPr>
          <p:cNvPr id="3" name="Subtitle 2">
            <a:extLst>
              <a:ext uri="{FF2B5EF4-FFF2-40B4-BE49-F238E27FC236}">
                <a16:creationId xmlns:a16="http://schemas.microsoft.com/office/drawing/2014/main" id="{628DC3C4-52D1-4924-A38B-8DA5C2590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F25D0B20-2AF1-4AC1-BC9F-5027300C28F3}"/>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021ACD3B-73DD-4294-97A7-658E32FC1FAA}"/>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F590DFF2-07F9-44F5-8DF6-204BD70C3C38}"/>
              </a:ext>
            </a:extLst>
          </p:cNvPr>
          <p:cNvSpPr>
            <a:spLocks noGrp="1"/>
          </p:cNvSpPr>
          <p:nvPr>
            <p:ph type="sldNum" sz="quarter" idx="12"/>
          </p:nvPr>
        </p:nvSpPr>
        <p:spPr/>
        <p:txBody>
          <a:bodyPr/>
          <a:lstStyle/>
          <a:p>
            <a:fld id="{1022CE09-6FE8-4319-8D0F-03C2D6953CA8}" type="slidenum">
              <a:rPr lang="en-IE" smtClean="0"/>
              <a:t>‹#›</a:t>
            </a:fld>
            <a:endParaRPr lang="en-IE"/>
          </a:p>
        </p:txBody>
      </p:sp>
      <p:pic>
        <p:nvPicPr>
          <p:cNvPr id="8" name="Picture 7" descr="Graphical user interface, application, Teams&#10;&#10;Description automatically generated">
            <a:extLst>
              <a:ext uri="{FF2B5EF4-FFF2-40B4-BE49-F238E27FC236}">
                <a16:creationId xmlns:a16="http://schemas.microsoft.com/office/drawing/2014/main" id="{6FC3F2B7-6B46-4E08-AD49-BE00927DD5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3400" y="3932992"/>
            <a:ext cx="7064256" cy="4995539"/>
          </a:xfrm>
          <a:prstGeom prst="rect">
            <a:avLst/>
          </a:prstGeom>
        </p:spPr>
      </p:pic>
    </p:spTree>
    <p:extLst>
      <p:ext uri="{BB962C8B-B14F-4D97-AF65-F5344CB8AC3E}">
        <p14:creationId xmlns:p14="http://schemas.microsoft.com/office/powerpoint/2010/main" val="264538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AFD-F90E-4EAD-AB1E-AEC0415A5C75}"/>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2016BB55-F8C8-487E-908F-64C8B4C0F1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ED3B94F-D245-4C6C-901B-E3206348F459}"/>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C32C4F4A-B6B7-4FFE-B885-E7BCFB9967D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ECB6C55-0223-4337-9AEC-93A3C24399B1}"/>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71280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FD74C-51DB-413E-A5C2-0EFBE8AE38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CFE40B0B-93F5-4088-A4F5-F3AF6E83DD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A96C322-86B6-4298-AAE9-BBA8400CB17E}"/>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ADD2E57B-04B4-40A2-95B3-D10A6D574E2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1644D44-F581-4C8A-ACAD-18611D604656}"/>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44432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2BEB-6FCB-4576-8309-0974817438CB}"/>
              </a:ext>
            </a:extLst>
          </p:cNvPr>
          <p:cNvSpPr>
            <a:spLocks noGrp="1"/>
          </p:cNvSpPr>
          <p:nvPr>
            <p:ph type="title"/>
          </p:nvPr>
        </p:nvSpPr>
        <p:spPr>
          <a:xfrm>
            <a:off x="112336" y="753167"/>
            <a:ext cx="10515600" cy="1325563"/>
          </a:xfrm>
        </p:spPr>
        <p:txBody>
          <a:bodyPr>
            <a:normAutofit/>
          </a:bodyPr>
          <a:lstStyle>
            <a:lvl1pPr>
              <a:defRPr sz="3600" b="1">
                <a:solidFill>
                  <a:srgbClr val="FFC000"/>
                </a:solidFill>
              </a:defRPr>
            </a:lvl1pPr>
          </a:lstStyle>
          <a:p>
            <a:r>
              <a:rPr lang="en-US" dirty="0"/>
              <a:t>Click to edit Master title style</a:t>
            </a:r>
            <a:endParaRPr lang="en-IE" dirty="0"/>
          </a:p>
        </p:txBody>
      </p:sp>
      <p:sp>
        <p:nvSpPr>
          <p:cNvPr id="3" name="Content Placeholder 2">
            <a:extLst>
              <a:ext uri="{FF2B5EF4-FFF2-40B4-BE49-F238E27FC236}">
                <a16:creationId xmlns:a16="http://schemas.microsoft.com/office/drawing/2014/main" id="{6840DDA8-F8E4-4BF1-846A-BF41B1C3C31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Date Placeholder 3">
            <a:extLst>
              <a:ext uri="{FF2B5EF4-FFF2-40B4-BE49-F238E27FC236}">
                <a16:creationId xmlns:a16="http://schemas.microsoft.com/office/drawing/2014/main" id="{642B603D-2ADD-4298-BC81-65455B23EFF8}"/>
              </a:ext>
            </a:extLst>
          </p:cNvPr>
          <p:cNvSpPr>
            <a:spLocks noGrp="1"/>
          </p:cNvSpPr>
          <p:nvPr>
            <p:ph type="dt" sz="half" idx="10"/>
          </p:nvPr>
        </p:nvSpPr>
        <p:spPr/>
        <p:txBody>
          <a:bodyPr/>
          <a:lstStyle>
            <a:lvl1pPr>
              <a:defRPr/>
            </a:lvl1pPr>
          </a:lstStyle>
          <a:p>
            <a:endParaRPr lang="en-IE" dirty="0"/>
          </a:p>
        </p:txBody>
      </p:sp>
      <p:sp>
        <p:nvSpPr>
          <p:cNvPr id="5" name="Footer Placeholder 4">
            <a:extLst>
              <a:ext uri="{FF2B5EF4-FFF2-40B4-BE49-F238E27FC236}">
                <a16:creationId xmlns:a16="http://schemas.microsoft.com/office/drawing/2014/main" id="{B6263FD7-5ACB-4608-97AF-465A765F0232}"/>
              </a:ext>
            </a:extLst>
          </p:cNvPr>
          <p:cNvSpPr>
            <a:spLocks noGrp="1"/>
          </p:cNvSpPr>
          <p:nvPr>
            <p:ph type="ftr" sz="quarter" idx="11"/>
          </p:nvPr>
        </p:nvSpPr>
        <p:spPr/>
        <p:txBody>
          <a:bodyPr/>
          <a:lstStyle/>
          <a:p>
            <a:endParaRPr lang="en-IE" dirty="0"/>
          </a:p>
        </p:txBody>
      </p:sp>
    </p:spTree>
    <p:extLst>
      <p:ext uri="{BB962C8B-B14F-4D97-AF65-F5344CB8AC3E}">
        <p14:creationId xmlns:p14="http://schemas.microsoft.com/office/powerpoint/2010/main" val="708976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F541-3CF5-4591-840B-4EAE029AFA33}"/>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IE" dirty="0"/>
          </a:p>
        </p:txBody>
      </p:sp>
      <p:sp>
        <p:nvSpPr>
          <p:cNvPr id="3" name="Text Placeholder 2">
            <a:extLst>
              <a:ext uri="{FF2B5EF4-FFF2-40B4-BE49-F238E27FC236}">
                <a16:creationId xmlns:a16="http://schemas.microsoft.com/office/drawing/2014/main" id="{95BB934E-CCE9-4C1E-997A-E4B1255111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DA2509-0C2F-466F-B0E6-7B2B286FDC12}"/>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3F06FA66-380C-47D2-81DA-7554726D9AD1}"/>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5AE0D84E-9EBF-4AA8-A807-A09602AAE2CB}"/>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1936045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77731-FCBE-49C9-BEAC-479EBA669F39}"/>
              </a:ext>
            </a:extLst>
          </p:cNvPr>
          <p:cNvSpPr>
            <a:spLocks noGrp="1"/>
          </p:cNvSpPr>
          <p:nvPr>
            <p:ph type="title"/>
          </p:nvPr>
        </p:nvSpPr>
        <p:spPr/>
        <p:txBody>
          <a:bodyPr/>
          <a:lstStyle/>
          <a:p>
            <a:r>
              <a:rPr lang="en-US" dirty="0"/>
              <a:t>Click to edit Master title style</a:t>
            </a:r>
            <a:endParaRPr lang="en-IE" dirty="0"/>
          </a:p>
        </p:txBody>
      </p:sp>
      <p:sp>
        <p:nvSpPr>
          <p:cNvPr id="3" name="Content Placeholder 2">
            <a:extLst>
              <a:ext uri="{FF2B5EF4-FFF2-40B4-BE49-F238E27FC236}">
                <a16:creationId xmlns:a16="http://schemas.microsoft.com/office/drawing/2014/main" id="{A4C45B77-A7E0-4355-9DE7-0B0CE99BD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6EBA7B40-1F30-4257-8A2C-39A3180930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1E43A793-D7B5-4D31-8B03-78FD5453E652}"/>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7AC537D1-7195-476C-AB9E-4BC42FEBA41E}"/>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1A26B02B-694D-4BA1-8D18-8AFB71834176}"/>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4157773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68B6D-1D73-4E98-88C7-8A8D05D22481}"/>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528BF66D-77C0-4682-9CB8-9E7D0BF285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A5D2D5-7910-4804-8DDA-4747AC1DD8A7}"/>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Text Placeholder 4">
            <a:extLst>
              <a:ext uri="{FF2B5EF4-FFF2-40B4-BE49-F238E27FC236}">
                <a16:creationId xmlns:a16="http://schemas.microsoft.com/office/drawing/2014/main" id="{3D8930B4-5727-427C-9878-DA3020518E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8AEAAB-B514-4B9B-9005-086EB25757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D4467622-3E93-43AB-8D11-BD4E44E3D653}"/>
              </a:ext>
            </a:extLst>
          </p:cNvPr>
          <p:cNvSpPr>
            <a:spLocks noGrp="1"/>
          </p:cNvSpPr>
          <p:nvPr>
            <p:ph type="dt" sz="half" idx="10"/>
          </p:nvPr>
        </p:nvSpPr>
        <p:spPr/>
        <p:txBody>
          <a:bodyPr/>
          <a:lstStyle/>
          <a:p>
            <a:endParaRPr lang="en-IE"/>
          </a:p>
        </p:txBody>
      </p:sp>
      <p:sp>
        <p:nvSpPr>
          <p:cNvPr id="8" name="Footer Placeholder 7">
            <a:extLst>
              <a:ext uri="{FF2B5EF4-FFF2-40B4-BE49-F238E27FC236}">
                <a16:creationId xmlns:a16="http://schemas.microsoft.com/office/drawing/2014/main" id="{B059B0EC-2C2C-4200-97C2-AD1C643979E2}"/>
              </a:ext>
            </a:extLst>
          </p:cNvPr>
          <p:cNvSpPr>
            <a:spLocks noGrp="1"/>
          </p:cNvSpPr>
          <p:nvPr>
            <p:ph type="ftr" sz="quarter" idx="11"/>
          </p:nvPr>
        </p:nvSpPr>
        <p:spPr/>
        <p:txBody>
          <a:bodyPr/>
          <a:lstStyle/>
          <a:p>
            <a:endParaRPr lang="en-IE" dirty="0"/>
          </a:p>
        </p:txBody>
      </p:sp>
      <p:sp>
        <p:nvSpPr>
          <p:cNvPr id="9" name="Slide Number Placeholder 8">
            <a:extLst>
              <a:ext uri="{FF2B5EF4-FFF2-40B4-BE49-F238E27FC236}">
                <a16:creationId xmlns:a16="http://schemas.microsoft.com/office/drawing/2014/main" id="{035D5CA2-6004-4642-B829-7CA8683E2412}"/>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3434715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8DA62-3CB4-4AF2-AE84-B95DE05B174C}"/>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40027C5B-F637-434D-96C8-88C24D1C5A9F}"/>
              </a:ext>
            </a:extLst>
          </p:cNvPr>
          <p:cNvSpPr>
            <a:spLocks noGrp="1"/>
          </p:cNvSpPr>
          <p:nvPr>
            <p:ph type="dt" sz="half" idx="10"/>
          </p:nvPr>
        </p:nvSpPr>
        <p:spPr/>
        <p:txBody>
          <a:bodyPr/>
          <a:lstStyle/>
          <a:p>
            <a:endParaRPr lang="en-IE"/>
          </a:p>
        </p:txBody>
      </p:sp>
      <p:sp>
        <p:nvSpPr>
          <p:cNvPr id="4" name="Footer Placeholder 3">
            <a:extLst>
              <a:ext uri="{FF2B5EF4-FFF2-40B4-BE49-F238E27FC236}">
                <a16:creationId xmlns:a16="http://schemas.microsoft.com/office/drawing/2014/main" id="{CB1B8A31-1223-4711-AE03-411A1AD09AC8}"/>
              </a:ext>
            </a:extLst>
          </p:cNvPr>
          <p:cNvSpPr>
            <a:spLocks noGrp="1"/>
          </p:cNvSpPr>
          <p:nvPr>
            <p:ph type="ftr" sz="quarter" idx="11"/>
          </p:nvPr>
        </p:nvSpPr>
        <p:spPr/>
        <p:txBody>
          <a:bodyPr/>
          <a:lstStyle/>
          <a:p>
            <a:endParaRPr lang="en-IE" dirty="0"/>
          </a:p>
        </p:txBody>
      </p:sp>
      <p:sp>
        <p:nvSpPr>
          <p:cNvPr id="5" name="Slide Number Placeholder 4">
            <a:extLst>
              <a:ext uri="{FF2B5EF4-FFF2-40B4-BE49-F238E27FC236}">
                <a16:creationId xmlns:a16="http://schemas.microsoft.com/office/drawing/2014/main" id="{BF5E50DC-E984-48C3-8154-234C8E87E8CC}"/>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1794679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717D2-6804-4EBB-AF6F-1ED9CEB565FC}"/>
              </a:ext>
            </a:extLst>
          </p:cNvPr>
          <p:cNvSpPr>
            <a:spLocks noGrp="1"/>
          </p:cNvSpPr>
          <p:nvPr>
            <p:ph type="dt" sz="half" idx="10"/>
          </p:nvPr>
        </p:nvSpPr>
        <p:spPr/>
        <p:txBody>
          <a:bodyPr/>
          <a:lstStyle/>
          <a:p>
            <a:endParaRPr lang="en-IE"/>
          </a:p>
        </p:txBody>
      </p:sp>
      <p:sp>
        <p:nvSpPr>
          <p:cNvPr id="3" name="Footer Placeholder 2">
            <a:extLst>
              <a:ext uri="{FF2B5EF4-FFF2-40B4-BE49-F238E27FC236}">
                <a16:creationId xmlns:a16="http://schemas.microsoft.com/office/drawing/2014/main" id="{2C6C50D2-D620-4C64-A07C-8F0F62A1E3B0}"/>
              </a:ext>
            </a:extLst>
          </p:cNvPr>
          <p:cNvSpPr>
            <a:spLocks noGrp="1"/>
          </p:cNvSpPr>
          <p:nvPr>
            <p:ph type="ftr" sz="quarter" idx="11"/>
          </p:nvPr>
        </p:nvSpPr>
        <p:spPr/>
        <p:txBody>
          <a:bodyPr/>
          <a:lstStyle/>
          <a:p>
            <a:endParaRPr lang="en-IE" dirty="0"/>
          </a:p>
        </p:txBody>
      </p:sp>
      <p:sp>
        <p:nvSpPr>
          <p:cNvPr id="4" name="Slide Number Placeholder 3">
            <a:extLst>
              <a:ext uri="{FF2B5EF4-FFF2-40B4-BE49-F238E27FC236}">
                <a16:creationId xmlns:a16="http://schemas.microsoft.com/office/drawing/2014/main" id="{C0F325BC-9D32-4763-B9A1-182BDB6F787A}"/>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233908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F8A0-61D2-47D7-81BA-7E125ACED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E60E659-B21A-4AD3-995C-82255D4CAD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Text Placeholder 3">
            <a:extLst>
              <a:ext uri="{FF2B5EF4-FFF2-40B4-BE49-F238E27FC236}">
                <a16:creationId xmlns:a16="http://schemas.microsoft.com/office/drawing/2014/main" id="{0A3C81BF-D3C0-40E1-8423-96A2BECAE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3D881C-C3EC-426F-9DC3-559E31954C21}"/>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22F9CCD8-C2C4-434A-B8BC-3CDBFDD8409D}"/>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1CA73109-C7C7-4155-AACB-99DF443B1DDA}"/>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3525854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BC95-18A3-4212-B985-5383390439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CB41A82D-EC9B-4112-B75B-7EE754DAB4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4346753A-EF88-4095-B339-97EB12793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1F6392-9A51-4B65-88FD-E77E8E21CFBA}"/>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D87542BD-8E71-42A2-BA33-58E1E26601A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3CC74BB-4C92-48F8-8C15-A511070ED248}"/>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2126131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ED9F4D-80B1-4F7B-A619-2395EEF67D09}"/>
              </a:ext>
            </a:extLst>
          </p:cNvPr>
          <p:cNvSpPr>
            <a:spLocks noGrp="1"/>
          </p:cNvSpPr>
          <p:nvPr>
            <p:ph type="title"/>
          </p:nvPr>
        </p:nvSpPr>
        <p:spPr>
          <a:xfrm>
            <a:off x="838200" y="979411"/>
            <a:ext cx="10515600" cy="1325563"/>
          </a:xfrm>
          <a:prstGeom prst="rect">
            <a:avLst/>
          </a:prstGeom>
        </p:spPr>
        <p:txBody>
          <a:bodyPr vert="horz" lIns="91440" tIns="45720" rIns="91440" bIns="45720" rtlCol="0" anchor="ctr">
            <a:normAutofit/>
          </a:bodyPr>
          <a:lstStyle/>
          <a:p>
            <a:r>
              <a:rPr lang="en-US" dirty="0"/>
              <a:t>Click to edit Master title style</a:t>
            </a:r>
            <a:endParaRPr lang="en-IE" dirty="0"/>
          </a:p>
        </p:txBody>
      </p:sp>
      <p:sp>
        <p:nvSpPr>
          <p:cNvPr id="3" name="Text Placeholder 2">
            <a:extLst>
              <a:ext uri="{FF2B5EF4-FFF2-40B4-BE49-F238E27FC236}">
                <a16:creationId xmlns:a16="http://schemas.microsoft.com/office/drawing/2014/main" id="{0EBB1455-4DC7-45AE-91E5-D529C1CC3E3B}"/>
              </a:ext>
            </a:extLst>
          </p:cNvPr>
          <p:cNvSpPr>
            <a:spLocks noGrp="1"/>
          </p:cNvSpPr>
          <p:nvPr>
            <p:ph type="body" idx="1"/>
          </p:nvPr>
        </p:nvSpPr>
        <p:spPr>
          <a:xfrm>
            <a:off x="838201" y="2462349"/>
            <a:ext cx="10515600" cy="343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Date Placeholder 3">
            <a:extLst>
              <a:ext uri="{FF2B5EF4-FFF2-40B4-BE49-F238E27FC236}">
                <a16:creationId xmlns:a16="http://schemas.microsoft.com/office/drawing/2014/main" id="{0FCC20CB-DB52-43AC-A0E8-4DC145D737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a:extLst>
              <a:ext uri="{FF2B5EF4-FFF2-40B4-BE49-F238E27FC236}">
                <a16:creationId xmlns:a16="http://schemas.microsoft.com/office/drawing/2014/main" id="{F6E42977-D05F-4EE1-A162-295E8FF8F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dirty="0"/>
          </a:p>
        </p:txBody>
      </p:sp>
      <p:sp>
        <p:nvSpPr>
          <p:cNvPr id="6" name="Slide Number Placeholder 5">
            <a:extLst>
              <a:ext uri="{FF2B5EF4-FFF2-40B4-BE49-F238E27FC236}">
                <a16:creationId xmlns:a16="http://schemas.microsoft.com/office/drawing/2014/main" id="{EA53E4C8-4D99-4880-9840-413ADAD0EC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2CE09-6FE8-4319-8D0F-03C2D6953CA8}" type="slidenum">
              <a:rPr lang="en-IE" smtClean="0"/>
              <a:t>‹#›</a:t>
            </a:fld>
            <a:endParaRPr lang="en-IE"/>
          </a:p>
        </p:txBody>
      </p:sp>
      <p:pic>
        <p:nvPicPr>
          <p:cNvPr id="7" name="Picture 6">
            <a:extLst>
              <a:ext uri="{FF2B5EF4-FFF2-40B4-BE49-F238E27FC236}">
                <a16:creationId xmlns:a16="http://schemas.microsoft.com/office/drawing/2014/main" id="{5765BFFC-BCF1-4CC0-ABB8-9281365044D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606637" y="6041362"/>
            <a:ext cx="2407418" cy="365125"/>
          </a:xfrm>
          <a:prstGeom prst="rect">
            <a:avLst/>
          </a:prstGeom>
        </p:spPr>
      </p:pic>
      <p:sp>
        <p:nvSpPr>
          <p:cNvPr id="10" name="TextBox 9">
            <a:extLst>
              <a:ext uri="{FF2B5EF4-FFF2-40B4-BE49-F238E27FC236}">
                <a16:creationId xmlns:a16="http://schemas.microsoft.com/office/drawing/2014/main" id="{933EC1A8-D809-4719-850D-A0006CB092B6}"/>
              </a:ext>
            </a:extLst>
          </p:cNvPr>
          <p:cNvSpPr txBox="1"/>
          <p:nvPr/>
        </p:nvSpPr>
        <p:spPr>
          <a:xfrm>
            <a:off x="127000" y="180459"/>
            <a:ext cx="2179781" cy="369332"/>
          </a:xfrm>
          <a:prstGeom prst="rect">
            <a:avLst/>
          </a:prstGeom>
          <a:noFill/>
        </p:spPr>
        <p:txBody>
          <a:bodyPr wrap="square" rtlCol="0">
            <a:spAutoFit/>
          </a:bodyPr>
          <a:lstStyle/>
          <a:p>
            <a:r>
              <a:rPr lang="en-IE" dirty="0">
                <a:solidFill>
                  <a:schemeClr val="bg1"/>
                </a:solidFill>
                <a:latin typeface="Century" panose="02040604050505020304" pitchFamily="18" charset="0"/>
              </a:rPr>
              <a:t>Ulster Plantation </a:t>
            </a:r>
          </a:p>
        </p:txBody>
      </p:sp>
      <p:pic>
        <p:nvPicPr>
          <p:cNvPr id="14" name="Picture 13">
            <a:extLst>
              <a:ext uri="{FF2B5EF4-FFF2-40B4-BE49-F238E27FC236}">
                <a16:creationId xmlns:a16="http://schemas.microsoft.com/office/drawing/2014/main" id="{AE1C38AA-C233-49DE-8707-78697C8ECDF1}"/>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 y="-1"/>
            <a:ext cx="12192000" cy="684595"/>
          </a:xfrm>
          <a:prstGeom prst="rect">
            <a:avLst/>
          </a:prstGeom>
        </p:spPr>
      </p:pic>
      <p:sp>
        <p:nvSpPr>
          <p:cNvPr id="17" name="TextBox 16">
            <a:extLst>
              <a:ext uri="{FF2B5EF4-FFF2-40B4-BE49-F238E27FC236}">
                <a16:creationId xmlns:a16="http://schemas.microsoft.com/office/drawing/2014/main" id="{DC9BC761-4975-4A04-B71F-839DA61017E1}"/>
              </a:ext>
            </a:extLst>
          </p:cNvPr>
          <p:cNvSpPr txBox="1"/>
          <p:nvPr/>
        </p:nvSpPr>
        <p:spPr>
          <a:xfrm>
            <a:off x="127000" y="135664"/>
            <a:ext cx="10656289" cy="369332"/>
          </a:xfrm>
          <a:prstGeom prst="rect">
            <a:avLst/>
          </a:prstGeom>
          <a:noFill/>
        </p:spPr>
        <p:txBody>
          <a:bodyPr wrap="square" rtlCol="0">
            <a:spAutoFit/>
          </a:bodyPr>
          <a:lstStyle/>
          <a:p>
            <a:r>
              <a:rPr lang="en-IE" b="1" dirty="0">
                <a:solidFill>
                  <a:schemeClr val="bg1"/>
                </a:solidFill>
                <a:latin typeface="+mn-lt"/>
              </a:rPr>
              <a:t>Chapter 18: </a:t>
            </a:r>
            <a:r>
              <a:rPr lang="en-US" b="1" dirty="0">
                <a:solidFill>
                  <a:schemeClr val="bg1"/>
                </a:solidFill>
                <a:latin typeface="+mn-lt"/>
              </a:rPr>
              <a:t>The Drift to War</a:t>
            </a:r>
            <a:r>
              <a:rPr lang="en-US" b="1" i="1" dirty="0">
                <a:solidFill>
                  <a:schemeClr val="bg1"/>
                </a:solidFill>
                <a:latin typeface="+mn-lt"/>
              </a:rPr>
              <a:t> </a:t>
            </a:r>
            <a:r>
              <a:rPr lang="en-IE" b="1" i="1" dirty="0">
                <a:solidFill>
                  <a:schemeClr val="bg1"/>
                </a:solidFill>
                <a:latin typeface="+mn-lt"/>
              </a:rPr>
              <a:t> </a:t>
            </a:r>
          </a:p>
        </p:txBody>
      </p:sp>
      <p:pic>
        <p:nvPicPr>
          <p:cNvPr id="19" name="Picture 18" descr="Graphical user interface, application, Teams&#10;&#10;Description automatically generated">
            <a:extLst>
              <a:ext uri="{FF2B5EF4-FFF2-40B4-BE49-F238E27FC236}">
                <a16:creationId xmlns:a16="http://schemas.microsoft.com/office/drawing/2014/main" id="{71E22E62-89D5-43D4-BDDB-48F11B9DB19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361114" y="3945287"/>
            <a:ext cx="7064256" cy="4995539"/>
          </a:xfrm>
          <a:prstGeom prst="rect">
            <a:avLst/>
          </a:prstGeom>
        </p:spPr>
      </p:pic>
    </p:spTree>
    <p:extLst>
      <p:ext uri="{BB962C8B-B14F-4D97-AF65-F5344CB8AC3E}">
        <p14:creationId xmlns:p14="http://schemas.microsoft.com/office/powerpoint/2010/main" val="20303800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lvl1pPr algn="l" defTabSz="914400" rtl="0" eaLnBrk="1" latinLnBrk="0" hangingPunct="1">
        <a:lnSpc>
          <a:spcPct val="90000"/>
        </a:lnSpc>
        <a:spcBef>
          <a:spcPct val="0"/>
        </a:spcBef>
        <a:buNone/>
        <a:defRPr sz="4000" b="1" kern="1200">
          <a:solidFill>
            <a:srgbClr val="FFC000"/>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C75BA03-0C2D-4ABC-9786-98065C10A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024"/>
            <a:ext cx="12193197" cy="690135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8CE8DBC-9323-4C4B-9C9F-CAB506BE42E5}"/>
              </a:ext>
            </a:extLst>
          </p:cNvPr>
          <p:cNvSpPr>
            <a:spLocks noGrp="1"/>
          </p:cNvSpPr>
          <p:nvPr>
            <p:ph type="ctrTitle"/>
          </p:nvPr>
        </p:nvSpPr>
        <p:spPr>
          <a:xfrm>
            <a:off x="1067400" y="2183331"/>
            <a:ext cx="10058400" cy="1605344"/>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The Drift to War </a:t>
            </a:r>
          </a:p>
        </p:txBody>
      </p:sp>
      <p:pic>
        <p:nvPicPr>
          <p:cNvPr id="14" name="Picture 13" descr="Graphical user interface, application, Teams&#10;&#10;Description automatically generated">
            <a:extLst>
              <a:ext uri="{FF2B5EF4-FFF2-40B4-BE49-F238E27FC236}">
                <a16:creationId xmlns:a16="http://schemas.microsoft.com/office/drawing/2014/main" id="{B7CAFD14-421B-4360-A467-4DBBB46BED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4538" y="3985622"/>
            <a:ext cx="7064256" cy="4995539"/>
          </a:xfrm>
          <a:prstGeom prst="rect">
            <a:avLst/>
          </a:prstGeom>
        </p:spPr>
      </p:pic>
      <p:sp>
        <p:nvSpPr>
          <p:cNvPr id="12" name="TextBox 11">
            <a:extLst>
              <a:ext uri="{FF2B5EF4-FFF2-40B4-BE49-F238E27FC236}">
                <a16:creationId xmlns:a16="http://schemas.microsoft.com/office/drawing/2014/main" id="{2DB52166-A5A4-4E2D-BC25-63BE2237E079}"/>
              </a:ext>
            </a:extLst>
          </p:cNvPr>
          <p:cNvSpPr txBox="1"/>
          <p:nvPr/>
        </p:nvSpPr>
        <p:spPr>
          <a:xfrm>
            <a:off x="133677" y="6457016"/>
            <a:ext cx="8943975" cy="400110"/>
          </a:xfrm>
          <a:prstGeom prst="rect">
            <a:avLst/>
          </a:prstGeom>
          <a:noFill/>
        </p:spPr>
        <p:txBody>
          <a:bodyPr wrap="square" rtlCol="0">
            <a:spAutoFit/>
          </a:bodyPr>
          <a:lstStyle/>
          <a:p>
            <a:r>
              <a:rPr lang="en-IE" sz="2000" b="1">
                <a:solidFill>
                  <a:schemeClr val="bg1"/>
                </a:solidFill>
              </a:rPr>
              <a:t>Making History (2</a:t>
            </a:r>
            <a:r>
              <a:rPr lang="en-IE" sz="2000" b="1" baseline="30000">
                <a:solidFill>
                  <a:schemeClr val="bg1"/>
                </a:solidFill>
              </a:rPr>
              <a:t>nd</a:t>
            </a:r>
            <a:r>
              <a:rPr lang="en-IE" sz="2000" b="1">
                <a:solidFill>
                  <a:schemeClr val="bg1"/>
                </a:solidFill>
              </a:rPr>
              <a:t> Edition) </a:t>
            </a:r>
            <a:endParaRPr lang="en-IE" sz="2000" b="1" dirty="0">
              <a:solidFill>
                <a:schemeClr val="bg1"/>
              </a:solidFill>
            </a:endParaRPr>
          </a:p>
        </p:txBody>
      </p:sp>
      <p:sp>
        <p:nvSpPr>
          <p:cNvPr id="8" name="object 10">
            <a:extLst>
              <a:ext uri="{FF2B5EF4-FFF2-40B4-BE49-F238E27FC236}">
                <a16:creationId xmlns:a16="http://schemas.microsoft.com/office/drawing/2014/main" id="{8C0392AF-D6A9-4386-A175-E72E50612F2B}"/>
              </a:ext>
            </a:extLst>
          </p:cNvPr>
          <p:cNvSpPr/>
          <p:nvPr/>
        </p:nvSpPr>
        <p:spPr>
          <a:xfrm>
            <a:off x="10561120" y="406999"/>
            <a:ext cx="1122366" cy="1205803"/>
          </a:xfrm>
          <a:custGeom>
            <a:avLst/>
            <a:gdLst/>
            <a:ahLst/>
            <a:cxnLst/>
            <a:rect l="l" t="t" r="r" b="b"/>
            <a:pathLst>
              <a:path w="756285" h="756285">
                <a:moveTo>
                  <a:pt x="378002" y="0"/>
                </a:moveTo>
                <a:lnTo>
                  <a:pt x="330587" y="2945"/>
                </a:lnTo>
                <a:lnTo>
                  <a:pt x="284929" y="11544"/>
                </a:lnTo>
                <a:lnTo>
                  <a:pt x="241383" y="25444"/>
                </a:lnTo>
                <a:lnTo>
                  <a:pt x="200302" y="44289"/>
                </a:lnTo>
                <a:lnTo>
                  <a:pt x="162042" y="67726"/>
                </a:lnTo>
                <a:lnTo>
                  <a:pt x="126957" y="95400"/>
                </a:lnTo>
                <a:lnTo>
                  <a:pt x="95400" y="126957"/>
                </a:lnTo>
                <a:lnTo>
                  <a:pt x="67726" y="162042"/>
                </a:lnTo>
                <a:lnTo>
                  <a:pt x="44289" y="200302"/>
                </a:lnTo>
                <a:lnTo>
                  <a:pt x="25444" y="241383"/>
                </a:lnTo>
                <a:lnTo>
                  <a:pt x="11544" y="284929"/>
                </a:lnTo>
                <a:lnTo>
                  <a:pt x="2945" y="330587"/>
                </a:lnTo>
                <a:lnTo>
                  <a:pt x="0" y="378002"/>
                </a:lnTo>
                <a:lnTo>
                  <a:pt x="2945" y="425418"/>
                </a:lnTo>
                <a:lnTo>
                  <a:pt x="11544" y="471076"/>
                </a:lnTo>
                <a:lnTo>
                  <a:pt x="25444" y="514622"/>
                </a:lnTo>
                <a:lnTo>
                  <a:pt x="44289" y="555702"/>
                </a:lnTo>
                <a:lnTo>
                  <a:pt x="67726" y="593962"/>
                </a:lnTo>
                <a:lnTo>
                  <a:pt x="95400" y="629048"/>
                </a:lnTo>
                <a:lnTo>
                  <a:pt x="126957" y="660605"/>
                </a:lnTo>
                <a:lnTo>
                  <a:pt x="162042" y="688279"/>
                </a:lnTo>
                <a:lnTo>
                  <a:pt x="200302" y="711716"/>
                </a:lnTo>
                <a:lnTo>
                  <a:pt x="241383" y="730561"/>
                </a:lnTo>
                <a:lnTo>
                  <a:pt x="284929" y="744460"/>
                </a:lnTo>
                <a:lnTo>
                  <a:pt x="330587" y="753060"/>
                </a:lnTo>
                <a:lnTo>
                  <a:pt x="378002" y="756005"/>
                </a:lnTo>
                <a:lnTo>
                  <a:pt x="425418" y="753060"/>
                </a:lnTo>
                <a:lnTo>
                  <a:pt x="471076" y="744460"/>
                </a:lnTo>
                <a:lnTo>
                  <a:pt x="514622" y="730561"/>
                </a:lnTo>
                <a:lnTo>
                  <a:pt x="555702" y="711716"/>
                </a:lnTo>
                <a:lnTo>
                  <a:pt x="593962" y="688279"/>
                </a:lnTo>
                <a:lnTo>
                  <a:pt x="629048" y="660605"/>
                </a:lnTo>
                <a:lnTo>
                  <a:pt x="660605" y="629048"/>
                </a:lnTo>
                <a:lnTo>
                  <a:pt x="688279" y="593962"/>
                </a:lnTo>
                <a:lnTo>
                  <a:pt x="711716" y="555702"/>
                </a:lnTo>
                <a:lnTo>
                  <a:pt x="730561" y="514622"/>
                </a:lnTo>
                <a:lnTo>
                  <a:pt x="744460" y="471076"/>
                </a:lnTo>
                <a:lnTo>
                  <a:pt x="753060" y="425418"/>
                </a:lnTo>
                <a:lnTo>
                  <a:pt x="756005" y="378002"/>
                </a:lnTo>
                <a:lnTo>
                  <a:pt x="753060" y="330587"/>
                </a:lnTo>
                <a:lnTo>
                  <a:pt x="744460" y="284929"/>
                </a:lnTo>
                <a:lnTo>
                  <a:pt x="730561" y="241383"/>
                </a:lnTo>
                <a:lnTo>
                  <a:pt x="711716" y="200302"/>
                </a:lnTo>
                <a:lnTo>
                  <a:pt x="688279" y="162042"/>
                </a:lnTo>
                <a:lnTo>
                  <a:pt x="660605" y="126957"/>
                </a:lnTo>
                <a:lnTo>
                  <a:pt x="629048" y="95400"/>
                </a:lnTo>
                <a:lnTo>
                  <a:pt x="593962" y="67726"/>
                </a:lnTo>
                <a:lnTo>
                  <a:pt x="555702" y="44289"/>
                </a:lnTo>
                <a:lnTo>
                  <a:pt x="514622" y="25444"/>
                </a:lnTo>
                <a:lnTo>
                  <a:pt x="471076" y="11544"/>
                </a:lnTo>
                <a:lnTo>
                  <a:pt x="425418" y="2945"/>
                </a:lnTo>
                <a:lnTo>
                  <a:pt x="378002" y="0"/>
                </a:lnTo>
                <a:close/>
              </a:path>
            </a:pathLst>
          </a:custGeom>
          <a:solidFill>
            <a:srgbClr val="00AEEF"/>
          </a:solidFill>
        </p:spPr>
        <p:txBody>
          <a:bodyPr wrap="square" lIns="0" tIns="0" rIns="0" bIns="0" rtlCol="0"/>
          <a:lstStyle/>
          <a:p>
            <a:pPr marL="12700">
              <a:lnSpc>
                <a:spcPct val="100000"/>
              </a:lnSpc>
              <a:spcBef>
                <a:spcPts val="100"/>
              </a:spcBef>
            </a:pPr>
            <a:r>
              <a:rPr lang="en-IE" sz="6000" b="1" spc="-245" dirty="0">
                <a:solidFill>
                  <a:srgbClr val="FFFFFF"/>
                </a:solidFill>
                <a:latin typeface="Arial Narrow"/>
                <a:cs typeface="Arial Narrow"/>
              </a:rPr>
              <a:t>  </a:t>
            </a:r>
            <a:endParaRPr lang="en-IE" sz="6000" dirty="0">
              <a:latin typeface="Arial Narrow"/>
              <a:cs typeface="Arial Narrow"/>
            </a:endParaRPr>
          </a:p>
        </p:txBody>
      </p:sp>
      <p:sp>
        <p:nvSpPr>
          <p:cNvPr id="2" name="TextBox 1">
            <a:extLst>
              <a:ext uri="{FF2B5EF4-FFF2-40B4-BE49-F238E27FC236}">
                <a16:creationId xmlns:a16="http://schemas.microsoft.com/office/drawing/2014/main" id="{09C3CDDD-B5B1-4B2B-A9AD-DFCB517CE821}"/>
              </a:ext>
            </a:extLst>
          </p:cNvPr>
          <p:cNvSpPr txBox="1"/>
          <p:nvPr/>
        </p:nvSpPr>
        <p:spPr>
          <a:xfrm>
            <a:off x="10653822" y="564048"/>
            <a:ext cx="1031705" cy="923330"/>
          </a:xfrm>
          <a:prstGeom prst="rect">
            <a:avLst/>
          </a:prstGeom>
          <a:noFill/>
        </p:spPr>
        <p:txBody>
          <a:bodyPr wrap="square" rtlCol="0">
            <a:spAutoFit/>
          </a:bodyPr>
          <a:lstStyle/>
          <a:p>
            <a:r>
              <a:rPr lang="en-IE" sz="5400" b="1" dirty="0">
                <a:solidFill>
                  <a:schemeClr val="bg1"/>
                </a:solidFill>
              </a:rPr>
              <a:t>18</a:t>
            </a:r>
          </a:p>
        </p:txBody>
      </p:sp>
      <p:sp>
        <p:nvSpPr>
          <p:cNvPr id="13" name="TextBox 12">
            <a:extLst>
              <a:ext uri="{FF2B5EF4-FFF2-40B4-BE49-F238E27FC236}">
                <a16:creationId xmlns:a16="http://schemas.microsoft.com/office/drawing/2014/main" id="{82E78721-08FB-46F0-A66C-89E3F995DF95}"/>
              </a:ext>
            </a:extLst>
          </p:cNvPr>
          <p:cNvSpPr txBox="1"/>
          <p:nvPr/>
        </p:nvSpPr>
        <p:spPr>
          <a:xfrm>
            <a:off x="3877733" y="3788675"/>
            <a:ext cx="4380442" cy="492443"/>
          </a:xfrm>
          <a:prstGeom prst="rect">
            <a:avLst/>
          </a:prstGeom>
          <a:noFill/>
        </p:spPr>
        <p:txBody>
          <a:bodyPr wrap="square" rtlCol="0">
            <a:spAutoFit/>
          </a:bodyPr>
          <a:lstStyle/>
          <a:p>
            <a:pPr algn="ctr"/>
            <a:r>
              <a:rPr lang="en-US" sz="2600" b="1" i="1" dirty="0">
                <a:solidFill>
                  <a:srgbClr val="FFFFFF"/>
                </a:solidFill>
                <a:ea typeface="+mj-ea"/>
                <a:cs typeface="+mj-cs"/>
              </a:rPr>
              <a:t>The Causes of World War II</a:t>
            </a:r>
          </a:p>
        </p:txBody>
      </p:sp>
      <p:pic>
        <p:nvPicPr>
          <p:cNvPr id="1026" name="Picture 2"/>
          <p:cNvPicPr>
            <a:picLocks noChangeAspect="1" noChangeArrowheads="1"/>
          </p:cNvPicPr>
          <p:nvPr/>
        </p:nvPicPr>
        <p:blipFill>
          <a:blip r:embed="rId4" cstate="hq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bwMode="auto">
          <a:xfrm>
            <a:off x="9171286" y="2481135"/>
            <a:ext cx="1742473" cy="359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719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9C5B50-D41E-4EBB-A16F-9B11A2D524BB}"/>
              </a:ext>
            </a:extLst>
          </p:cNvPr>
          <p:cNvSpPr txBox="1"/>
          <p:nvPr/>
        </p:nvSpPr>
        <p:spPr>
          <a:xfrm>
            <a:off x="516308" y="834192"/>
            <a:ext cx="11658600" cy="1323439"/>
          </a:xfrm>
          <a:prstGeom prst="rect">
            <a:avLst/>
          </a:prstGeom>
          <a:noFill/>
        </p:spPr>
        <p:txBody>
          <a:bodyPr wrap="square">
            <a:spAutoFit/>
          </a:bodyPr>
          <a:lstStyle/>
          <a:p>
            <a:r>
              <a:rPr lang="en-US" sz="4000" b="1" dirty="0">
                <a:solidFill>
                  <a:srgbClr val="FFC000"/>
                </a:solidFill>
              </a:rPr>
              <a:t>Hitler’s Actions – Destroying the Treaty of </a:t>
            </a:r>
            <a:br>
              <a:rPr lang="en-US" sz="4000" b="1" dirty="0">
                <a:solidFill>
                  <a:srgbClr val="FFC000"/>
                </a:solidFill>
              </a:rPr>
            </a:br>
            <a:r>
              <a:rPr lang="en-US" sz="4000" b="1" dirty="0">
                <a:solidFill>
                  <a:srgbClr val="FFC000"/>
                </a:solidFill>
              </a:rPr>
              <a:t>Versailles – Rearmament</a:t>
            </a:r>
          </a:p>
        </p:txBody>
      </p:sp>
      <p:pic>
        <p:nvPicPr>
          <p:cNvPr id="2" name="Picture 1"/>
          <p:cNvPicPr>
            <a:picLocks noChangeAspect="1"/>
          </p:cNvPicPr>
          <p:nvPr/>
        </p:nvPicPr>
        <p:blipFill>
          <a:blip r:embed="rId2"/>
          <a:stretch>
            <a:fillRect/>
          </a:stretch>
        </p:blipFill>
        <p:spPr>
          <a:xfrm>
            <a:off x="516308" y="2254493"/>
            <a:ext cx="10982325" cy="4132238"/>
          </a:xfrm>
          <a:prstGeom prst="rect">
            <a:avLst/>
          </a:prstGeom>
        </p:spPr>
      </p:pic>
    </p:spTree>
    <p:extLst>
      <p:ext uri="{BB962C8B-B14F-4D97-AF65-F5344CB8AC3E}">
        <p14:creationId xmlns:p14="http://schemas.microsoft.com/office/powerpoint/2010/main" val="219441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9C5B50-D41E-4EBB-A16F-9B11A2D524BB}"/>
              </a:ext>
            </a:extLst>
          </p:cNvPr>
          <p:cNvSpPr txBox="1"/>
          <p:nvPr/>
        </p:nvSpPr>
        <p:spPr>
          <a:xfrm>
            <a:off x="516308" y="834192"/>
            <a:ext cx="11658600" cy="707886"/>
          </a:xfrm>
          <a:prstGeom prst="rect">
            <a:avLst/>
          </a:prstGeom>
          <a:noFill/>
        </p:spPr>
        <p:txBody>
          <a:bodyPr wrap="square">
            <a:spAutoFit/>
          </a:bodyPr>
          <a:lstStyle/>
          <a:p>
            <a:r>
              <a:rPr lang="en-US" sz="4000" b="1" dirty="0">
                <a:solidFill>
                  <a:srgbClr val="FFC000"/>
                </a:solidFill>
              </a:rPr>
              <a:t>Hitler’s Actions – German Expansion, 1933–39</a:t>
            </a:r>
          </a:p>
        </p:txBody>
      </p:sp>
      <p:sp>
        <p:nvSpPr>
          <p:cNvPr id="4" name="TextBox 3">
            <a:extLst>
              <a:ext uri="{FF2B5EF4-FFF2-40B4-BE49-F238E27FC236}">
                <a16:creationId xmlns:a16="http://schemas.microsoft.com/office/drawing/2014/main" id="{B938BB8F-517C-724C-B5E5-DF15824BCA8C}"/>
              </a:ext>
            </a:extLst>
          </p:cNvPr>
          <p:cNvSpPr txBox="1"/>
          <p:nvPr/>
        </p:nvSpPr>
        <p:spPr>
          <a:xfrm>
            <a:off x="496556" y="1651027"/>
            <a:ext cx="3460154" cy="480131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E" b="1" dirty="0"/>
              <a:t>Remilitarised</a:t>
            </a:r>
            <a:r>
              <a:rPr lang="en-IE" dirty="0"/>
              <a:t> the Rhineland</a:t>
            </a:r>
          </a:p>
          <a:p>
            <a:pPr marL="285750" indent="-285750">
              <a:buFont typeface="Arial" panose="020B0604020202020204" pitchFamily="34" charset="0"/>
              <a:buChar char="•"/>
            </a:pPr>
            <a:r>
              <a:rPr lang="en-IE" dirty="0"/>
              <a:t>Supported </a:t>
            </a:r>
            <a:r>
              <a:rPr lang="en-IE" b="1" dirty="0"/>
              <a:t>Mussolini’s invasion</a:t>
            </a:r>
            <a:r>
              <a:rPr lang="en-IE" dirty="0"/>
              <a:t> of Abyssinia</a:t>
            </a:r>
          </a:p>
          <a:p>
            <a:pPr marL="285750" indent="-285750">
              <a:buFont typeface="Arial" panose="020B0604020202020204" pitchFamily="34" charset="0"/>
              <a:buChar char="•"/>
            </a:pPr>
            <a:r>
              <a:rPr lang="en-IE" dirty="0"/>
              <a:t>Formed </a:t>
            </a:r>
            <a:r>
              <a:rPr lang="en-IE" b="1" dirty="0"/>
              <a:t>Rome-Berlin Axis</a:t>
            </a:r>
            <a:r>
              <a:rPr lang="en-IE" dirty="0"/>
              <a:t> with Mussolini</a:t>
            </a:r>
          </a:p>
          <a:p>
            <a:pPr marL="285750" indent="-285750">
              <a:buFont typeface="Arial" panose="020B0604020202020204" pitchFamily="34" charset="0"/>
              <a:buChar char="•"/>
            </a:pPr>
            <a:r>
              <a:rPr lang="en-IE" dirty="0"/>
              <a:t>United Germany and Austria in </a:t>
            </a:r>
            <a:r>
              <a:rPr lang="en-IE" b="1" dirty="0"/>
              <a:t>Anschluss</a:t>
            </a:r>
          </a:p>
          <a:p>
            <a:pPr marL="285750" indent="-285750">
              <a:buFont typeface="Arial" panose="020B0604020202020204" pitchFamily="34" charset="0"/>
              <a:buChar char="•"/>
            </a:pPr>
            <a:r>
              <a:rPr lang="en-IE" dirty="0"/>
              <a:t>Hitler claimed the </a:t>
            </a:r>
            <a:r>
              <a:rPr lang="en-IE" b="1" dirty="0"/>
              <a:t>Sudetenland</a:t>
            </a:r>
            <a:r>
              <a:rPr lang="en-IE" dirty="0"/>
              <a:t> – German-speaking part of Czechoslovakia</a:t>
            </a:r>
          </a:p>
          <a:p>
            <a:pPr marL="285750" indent="-285750">
              <a:buFont typeface="Arial" panose="020B0604020202020204" pitchFamily="34" charset="0"/>
              <a:buChar char="•"/>
            </a:pPr>
            <a:r>
              <a:rPr lang="en-IE" b="1" dirty="0"/>
              <a:t>Munich Conference </a:t>
            </a:r>
            <a:r>
              <a:rPr lang="en-IE" dirty="0"/>
              <a:t>– Chamberlain, Daladier, Mussolini &amp; Hitler</a:t>
            </a:r>
          </a:p>
          <a:p>
            <a:pPr marL="285750" indent="-285750">
              <a:buFont typeface="Arial" panose="020B0604020202020204" pitchFamily="34" charset="0"/>
              <a:buChar char="•"/>
            </a:pPr>
            <a:r>
              <a:rPr lang="en-IE" dirty="0"/>
              <a:t>Agreed to </a:t>
            </a:r>
            <a:r>
              <a:rPr lang="en-IE" b="1" dirty="0"/>
              <a:t>force Czechoslovakia </a:t>
            </a:r>
            <a:r>
              <a:rPr lang="en-IE" dirty="0"/>
              <a:t>to hand over Sudetenland</a:t>
            </a:r>
          </a:p>
          <a:p>
            <a:pPr marL="285750" indent="-285750">
              <a:buFont typeface="Arial" panose="020B0604020202020204" pitchFamily="34" charset="0"/>
              <a:buChar char="•"/>
            </a:pPr>
            <a:r>
              <a:rPr lang="en-IE" dirty="0"/>
              <a:t>Hitler took over the </a:t>
            </a:r>
            <a:r>
              <a:rPr lang="en-IE" b="1" dirty="0"/>
              <a:t>rest of Czechoslovakia</a:t>
            </a:r>
            <a:r>
              <a:rPr lang="en-IE" dirty="0"/>
              <a:t> six months later</a:t>
            </a:r>
          </a:p>
        </p:txBody>
      </p:sp>
      <p:pic>
        <p:nvPicPr>
          <p:cNvPr id="7" name="Picture 6">
            <a:extLst>
              <a:ext uri="{FF2B5EF4-FFF2-40B4-BE49-F238E27FC236}">
                <a16:creationId xmlns:a16="http://schemas.microsoft.com/office/drawing/2014/main" id="{2E3D8FC3-BD64-47FC-8955-A6365D2778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93795" y="1633885"/>
            <a:ext cx="6187045" cy="4928839"/>
          </a:xfrm>
          <a:prstGeom prst="rect">
            <a:avLst/>
          </a:prstGeom>
        </p:spPr>
      </p:pic>
    </p:spTree>
    <p:extLst>
      <p:ext uri="{BB962C8B-B14F-4D97-AF65-F5344CB8AC3E}">
        <p14:creationId xmlns:p14="http://schemas.microsoft.com/office/powerpoint/2010/main" val="5607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89C5B50-D41E-4EBB-A16F-9B11A2D524BB}"/>
              </a:ext>
            </a:extLst>
          </p:cNvPr>
          <p:cNvSpPr txBox="1"/>
          <p:nvPr/>
        </p:nvSpPr>
        <p:spPr>
          <a:xfrm>
            <a:off x="516308" y="834192"/>
            <a:ext cx="7431281" cy="707886"/>
          </a:xfrm>
          <a:prstGeom prst="rect">
            <a:avLst/>
          </a:prstGeom>
          <a:noFill/>
        </p:spPr>
        <p:txBody>
          <a:bodyPr wrap="square">
            <a:spAutoFit/>
          </a:bodyPr>
          <a:lstStyle/>
          <a:p>
            <a:r>
              <a:rPr lang="en-US" sz="4000" b="1" dirty="0">
                <a:solidFill>
                  <a:srgbClr val="FFC000"/>
                </a:solidFill>
              </a:rPr>
              <a:t>Hitler’s Actions – The Rhineland</a:t>
            </a:r>
          </a:p>
        </p:txBody>
      </p:sp>
      <p:grpSp>
        <p:nvGrpSpPr>
          <p:cNvPr id="4" name="Group 3"/>
          <p:cNvGrpSpPr/>
          <p:nvPr/>
        </p:nvGrpSpPr>
        <p:grpSpPr>
          <a:xfrm>
            <a:off x="8104324" y="4980445"/>
            <a:ext cx="3090992" cy="1594213"/>
            <a:chOff x="8104324" y="4980445"/>
            <a:chExt cx="3090992" cy="1594213"/>
          </a:xfrm>
        </p:grpSpPr>
        <p:sp>
          <p:nvSpPr>
            <p:cNvPr id="8" name="Rectangle 7">
              <a:extLst>
                <a:ext uri="{FF2B5EF4-FFF2-40B4-BE49-F238E27FC236}">
                  <a16:creationId xmlns:a16="http://schemas.microsoft.com/office/drawing/2014/main" id="{58D54965-C159-4933-8E76-E2567D767E27}"/>
                </a:ext>
              </a:extLst>
            </p:cNvPr>
            <p:cNvSpPr/>
            <p:nvPr/>
          </p:nvSpPr>
          <p:spPr>
            <a:xfrm>
              <a:off x="8375279" y="5234127"/>
              <a:ext cx="2820037" cy="13405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9" name="Picture 8" descr="Icon&#10;&#10;Description automatically generated">
              <a:extLst>
                <a:ext uri="{FF2B5EF4-FFF2-40B4-BE49-F238E27FC236}">
                  <a16:creationId xmlns:a16="http://schemas.microsoft.com/office/drawing/2014/main" id="{24FF1ABF-409F-4DF9-9E82-6BE5A576E2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04324" y="4980445"/>
              <a:ext cx="541911" cy="507367"/>
            </a:xfrm>
            <a:prstGeom prst="rect">
              <a:avLst/>
            </a:prstGeom>
          </p:spPr>
        </p:pic>
        <p:sp>
          <p:nvSpPr>
            <p:cNvPr id="10" name="TextBox 9">
              <a:extLst>
                <a:ext uri="{FF2B5EF4-FFF2-40B4-BE49-F238E27FC236}">
                  <a16:creationId xmlns:a16="http://schemas.microsoft.com/office/drawing/2014/main" id="{BB6CF64E-D460-4BF2-8078-1332345F5474}"/>
                </a:ext>
              </a:extLst>
            </p:cNvPr>
            <p:cNvSpPr txBox="1"/>
            <p:nvPr/>
          </p:nvSpPr>
          <p:spPr>
            <a:xfrm>
              <a:off x="8569074" y="5251219"/>
              <a:ext cx="2626242" cy="1323439"/>
            </a:xfrm>
            <a:prstGeom prst="rect">
              <a:avLst/>
            </a:prstGeom>
            <a:noFill/>
          </p:spPr>
          <p:txBody>
            <a:bodyPr wrap="square" rtlCol="0">
              <a:spAutoFit/>
            </a:bodyPr>
            <a:lstStyle/>
            <a:p>
              <a:r>
                <a:rPr lang="en-US" sz="2000" b="1" dirty="0"/>
                <a:t>Do you agree that the cartoon is opposed to the </a:t>
              </a:r>
              <a:r>
                <a:rPr lang="en-US" sz="2000" b="1" dirty="0" err="1"/>
                <a:t>remilitarisation</a:t>
              </a:r>
              <a:r>
                <a:rPr lang="en-US" sz="2000" b="1" dirty="0"/>
                <a:t> of the Rhineland?</a:t>
              </a:r>
            </a:p>
          </p:txBody>
        </p:sp>
      </p:grpSp>
      <p:grpSp>
        <p:nvGrpSpPr>
          <p:cNvPr id="2" name="Group 1"/>
          <p:cNvGrpSpPr/>
          <p:nvPr/>
        </p:nvGrpSpPr>
        <p:grpSpPr>
          <a:xfrm>
            <a:off x="477577" y="5018822"/>
            <a:ext cx="3090992" cy="1286437"/>
            <a:chOff x="477577" y="5018822"/>
            <a:chExt cx="3090992" cy="1286437"/>
          </a:xfrm>
        </p:grpSpPr>
        <p:sp>
          <p:nvSpPr>
            <p:cNvPr id="11" name="Rectangle 10">
              <a:extLst>
                <a:ext uri="{FF2B5EF4-FFF2-40B4-BE49-F238E27FC236}">
                  <a16:creationId xmlns:a16="http://schemas.microsoft.com/office/drawing/2014/main" id="{58D54965-C159-4933-8E76-E2567D767E27}"/>
                </a:ext>
              </a:extLst>
            </p:cNvPr>
            <p:cNvSpPr/>
            <p:nvPr/>
          </p:nvSpPr>
          <p:spPr>
            <a:xfrm>
              <a:off x="748532" y="5272504"/>
              <a:ext cx="2820037" cy="103275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2" name="Picture 11" descr="Icon&#10;&#10;Description automatically generated">
              <a:extLst>
                <a:ext uri="{FF2B5EF4-FFF2-40B4-BE49-F238E27FC236}">
                  <a16:creationId xmlns:a16="http://schemas.microsoft.com/office/drawing/2014/main" id="{24FF1ABF-409F-4DF9-9E82-6BE5A576E2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577" y="5018822"/>
              <a:ext cx="541911" cy="507367"/>
            </a:xfrm>
            <a:prstGeom prst="rect">
              <a:avLst/>
            </a:prstGeom>
          </p:spPr>
        </p:pic>
        <p:sp>
          <p:nvSpPr>
            <p:cNvPr id="17" name="TextBox 16">
              <a:extLst>
                <a:ext uri="{FF2B5EF4-FFF2-40B4-BE49-F238E27FC236}">
                  <a16:creationId xmlns:a16="http://schemas.microsoft.com/office/drawing/2014/main" id="{BB6CF64E-D460-4BF2-8078-1332345F5474}"/>
                </a:ext>
              </a:extLst>
            </p:cNvPr>
            <p:cNvSpPr txBox="1"/>
            <p:nvPr/>
          </p:nvSpPr>
          <p:spPr>
            <a:xfrm>
              <a:off x="942327" y="5289596"/>
              <a:ext cx="2626242" cy="1015663"/>
            </a:xfrm>
            <a:prstGeom prst="rect">
              <a:avLst/>
            </a:prstGeom>
            <a:noFill/>
          </p:spPr>
          <p:txBody>
            <a:bodyPr wrap="square" rtlCol="0">
              <a:spAutoFit/>
            </a:bodyPr>
            <a:lstStyle/>
            <a:p>
              <a:r>
                <a:rPr lang="en-US" sz="2000" b="1" dirty="0"/>
                <a:t>What is the message of this cartoon?</a:t>
              </a:r>
            </a:p>
            <a:p>
              <a:r>
                <a:rPr lang="en-US" sz="2000" b="1" dirty="0"/>
                <a:t>Is it pro- or anti-Hitler?</a:t>
              </a:r>
            </a:p>
          </p:txBody>
        </p:sp>
      </p:gr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28326" y="1527673"/>
            <a:ext cx="3735348" cy="5125339"/>
          </a:xfrm>
          <a:prstGeom prst="rect">
            <a:avLst/>
          </a:prstGeom>
        </p:spPr>
      </p:pic>
    </p:spTree>
    <p:extLst>
      <p:ext uri="{BB962C8B-B14F-4D97-AF65-F5344CB8AC3E}">
        <p14:creationId xmlns:p14="http://schemas.microsoft.com/office/powerpoint/2010/main" val="205033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86376" y="708338"/>
            <a:ext cx="7946265" cy="6149662"/>
            <a:chOff x="2466975" y="1060875"/>
            <a:chExt cx="7258050" cy="5471288"/>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1436288"/>
              <a:ext cx="7258050"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975" y="1060875"/>
              <a:ext cx="7258050" cy="369671"/>
            </a:xfrm>
            <a:prstGeom prst="rect">
              <a:avLst/>
            </a:prstGeom>
          </p:spPr>
        </p:pic>
      </p:grpSp>
    </p:spTree>
    <p:extLst>
      <p:ext uri="{BB962C8B-B14F-4D97-AF65-F5344CB8AC3E}">
        <p14:creationId xmlns:p14="http://schemas.microsoft.com/office/powerpoint/2010/main" val="178045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93194" y="746974"/>
            <a:ext cx="8345510" cy="6111025"/>
            <a:chOff x="2399933" y="1182795"/>
            <a:chExt cx="7403490" cy="5210558"/>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5075" y="1182795"/>
              <a:ext cx="7187565" cy="372053"/>
            </a:xfrm>
            <a:prstGeom prst="rect">
              <a:avLst/>
            </a:prstGeom>
          </p:spPr>
        </p:pic>
        <p:pic>
          <p:nvPicPr>
            <p:cNvPr id="3" name="Picture 2"/>
            <p:cNvPicPr>
              <a:picLocks noChangeAspect="1"/>
            </p:cNvPicPr>
            <p:nvPr/>
          </p:nvPicPr>
          <p:blipFill>
            <a:blip r:embed="rId3"/>
            <a:stretch>
              <a:fillRect/>
            </a:stretch>
          </p:blipFill>
          <p:spPr>
            <a:xfrm>
              <a:off x="2399933" y="1546056"/>
              <a:ext cx="7403490" cy="4847297"/>
            </a:xfrm>
            <a:prstGeom prst="rect">
              <a:avLst/>
            </a:prstGeom>
          </p:spPr>
        </p:pic>
      </p:grpSp>
    </p:spTree>
    <p:extLst>
      <p:ext uri="{BB962C8B-B14F-4D97-AF65-F5344CB8AC3E}">
        <p14:creationId xmlns:p14="http://schemas.microsoft.com/office/powerpoint/2010/main" val="333234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302186-3590-524A-AB50-AA8F1E5B765B}"/>
              </a:ext>
            </a:extLst>
          </p:cNvPr>
          <p:cNvSpPr txBox="1"/>
          <p:nvPr/>
        </p:nvSpPr>
        <p:spPr>
          <a:xfrm>
            <a:off x="1279884" y="1624036"/>
            <a:ext cx="2887154" cy="3477875"/>
          </a:xfrm>
          <a:prstGeom prst="rect">
            <a:avLst/>
          </a:prstGeom>
          <a:noFill/>
        </p:spPr>
        <p:txBody>
          <a:bodyPr wrap="square" rtlCol="0">
            <a:spAutoFit/>
          </a:bodyPr>
          <a:lstStyle/>
          <a:p>
            <a:r>
              <a:rPr lang="en-IE" sz="2000" b="1" dirty="0"/>
              <a:t>Aims</a:t>
            </a:r>
          </a:p>
          <a:p>
            <a:pPr marL="285750" indent="-285750">
              <a:buFont typeface="Arial" panose="020B0604020202020204" pitchFamily="34" charset="0"/>
              <a:buChar char="•"/>
            </a:pPr>
            <a:r>
              <a:rPr lang="en-IE" sz="2000" dirty="0"/>
              <a:t>Promote international </a:t>
            </a:r>
            <a:r>
              <a:rPr lang="en-IE" sz="2000" b="1" dirty="0"/>
              <a:t>co-operation</a:t>
            </a:r>
          </a:p>
          <a:p>
            <a:pPr marL="285750" indent="-285750">
              <a:buFont typeface="Arial" panose="020B0604020202020204" pitchFamily="34" charset="0"/>
              <a:buChar char="•"/>
            </a:pPr>
            <a:r>
              <a:rPr lang="en-IE" sz="2000" dirty="0"/>
              <a:t>Achieve international </a:t>
            </a:r>
            <a:r>
              <a:rPr lang="en-IE" sz="2000" b="1" dirty="0"/>
              <a:t>peace</a:t>
            </a:r>
          </a:p>
          <a:p>
            <a:r>
              <a:rPr lang="en-IE" sz="2000" b="1" dirty="0"/>
              <a:t>Weaknesses</a:t>
            </a:r>
          </a:p>
          <a:p>
            <a:pPr marL="285750" indent="-285750">
              <a:buFont typeface="Arial" panose="020B0604020202020204" pitchFamily="34" charset="0"/>
              <a:buChar char="•"/>
            </a:pPr>
            <a:r>
              <a:rPr lang="en-IE" sz="2000" dirty="0"/>
              <a:t>America did </a:t>
            </a:r>
            <a:r>
              <a:rPr lang="en-IE" sz="2000" b="1" dirty="0"/>
              <a:t>not join</a:t>
            </a:r>
          </a:p>
          <a:p>
            <a:pPr marL="285750" indent="-285750">
              <a:buFont typeface="Arial" panose="020B0604020202020204" pitchFamily="34" charset="0"/>
              <a:buChar char="•"/>
            </a:pPr>
            <a:r>
              <a:rPr lang="en-IE" sz="2000" dirty="0"/>
              <a:t>Decisions had to be </a:t>
            </a:r>
            <a:r>
              <a:rPr lang="en-IE" sz="2000" b="1" dirty="0"/>
              <a:t>unanimous</a:t>
            </a:r>
          </a:p>
          <a:p>
            <a:pPr marL="285750" indent="-285750">
              <a:buFont typeface="Arial" panose="020B0604020202020204" pitchFamily="34" charset="0"/>
              <a:buChar char="•"/>
            </a:pPr>
            <a:r>
              <a:rPr lang="en-IE" sz="2000" b="1" dirty="0"/>
              <a:t>No army</a:t>
            </a:r>
            <a:r>
              <a:rPr lang="en-IE" sz="2000" dirty="0"/>
              <a:t>; use of economic sanctions</a:t>
            </a:r>
          </a:p>
        </p:txBody>
      </p:sp>
      <p:grpSp>
        <p:nvGrpSpPr>
          <p:cNvPr id="5" name="Group 4"/>
          <p:cNvGrpSpPr/>
          <p:nvPr/>
        </p:nvGrpSpPr>
        <p:grpSpPr>
          <a:xfrm>
            <a:off x="7209380" y="1500689"/>
            <a:ext cx="3837321" cy="5357311"/>
            <a:chOff x="7209380" y="1500689"/>
            <a:chExt cx="3197179" cy="4628257"/>
          </a:xfrm>
        </p:grpSpPr>
        <p:sp>
          <p:nvSpPr>
            <p:cNvPr id="10" name="TextBox 9">
              <a:extLst>
                <a:ext uri="{FF2B5EF4-FFF2-40B4-BE49-F238E27FC236}">
                  <a16:creationId xmlns:a16="http://schemas.microsoft.com/office/drawing/2014/main" id="{00446C3C-00DE-724D-BBFF-170BB6929316}"/>
                </a:ext>
              </a:extLst>
            </p:cNvPr>
            <p:cNvSpPr txBox="1"/>
            <p:nvPr/>
          </p:nvSpPr>
          <p:spPr>
            <a:xfrm>
              <a:off x="7426404" y="5790392"/>
              <a:ext cx="2980155" cy="338554"/>
            </a:xfrm>
            <a:prstGeom prst="rect">
              <a:avLst/>
            </a:prstGeom>
            <a:noFill/>
            <a:ln>
              <a:noFill/>
            </a:ln>
          </p:spPr>
          <p:txBody>
            <a:bodyPr wrap="square" rtlCol="0">
              <a:spAutoFit/>
            </a:bodyPr>
            <a:lstStyle/>
            <a:p>
              <a:r>
                <a:rPr lang="en-IE" sz="1600" dirty="0"/>
                <a:t>The Invasion of Abyssinia, 1935</a:t>
              </a:r>
            </a:p>
          </p:txBody>
        </p:sp>
        <p:pic>
          <p:nvPicPr>
            <p:cNvPr id="11" name="Picture 10">
              <a:extLst>
                <a:ext uri="{FF2B5EF4-FFF2-40B4-BE49-F238E27FC236}">
                  <a16:creationId xmlns:a16="http://schemas.microsoft.com/office/drawing/2014/main" id="{53290198-F7B1-488B-AD77-096190287C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09380" y="1500689"/>
              <a:ext cx="3092752" cy="4364595"/>
            </a:xfrm>
            <a:prstGeom prst="rect">
              <a:avLst/>
            </a:prstGeom>
          </p:spPr>
        </p:pic>
      </p:grpSp>
      <p:grpSp>
        <p:nvGrpSpPr>
          <p:cNvPr id="4" name="Group 3"/>
          <p:cNvGrpSpPr/>
          <p:nvPr/>
        </p:nvGrpSpPr>
        <p:grpSpPr>
          <a:xfrm>
            <a:off x="1390069" y="5259808"/>
            <a:ext cx="4302071" cy="1301012"/>
            <a:chOff x="1390069" y="5259808"/>
            <a:chExt cx="4302071" cy="1301012"/>
          </a:xfrm>
        </p:grpSpPr>
        <p:sp>
          <p:nvSpPr>
            <p:cNvPr id="12" name="Rectangle 11">
              <a:extLst>
                <a:ext uri="{FF2B5EF4-FFF2-40B4-BE49-F238E27FC236}">
                  <a16:creationId xmlns:a16="http://schemas.microsoft.com/office/drawing/2014/main" id="{58D54965-C159-4933-8E76-E2567D767E27}"/>
                </a:ext>
              </a:extLst>
            </p:cNvPr>
            <p:cNvSpPr/>
            <p:nvPr/>
          </p:nvSpPr>
          <p:spPr>
            <a:xfrm>
              <a:off x="1661024" y="5513490"/>
              <a:ext cx="3901576" cy="104733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ture 12" descr="Icon&#10;&#10;Description automatically generated">
              <a:extLst>
                <a:ext uri="{FF2B5EF4-FFF2-40B4-BE49-F238E27FC236}">
                  <a16:creationId xmlns:a16="http://schemas.microsoft.com/office/drawing/2014/main" id="{24FF1ABF-409F-4DF9-9E82-6BE5A576E2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0069" y="5259808"/>
              <a:ext cx="541911" cy="507367"/>
            </a:xfrm>
            <a:prstGeom prst="rect">
              <a:avLst/>
            </a:prstGeom>
          </p:spPr>
        </p:pic>
        <p:sp>
          <p:nvSpPr>
            <p:cNvPr id="14" name="TextBox 13">
              <a:extLst>
                <a:ext uri="{FF2B5EF4-FFF2-40B4-BE49-F238E27FC236}">
                  <a16:creationId xmlns:a16="http://schemas.microsoft.com/office/drawing/2014/main" id="{BB6CF64E-D460-4BF2-8078-1332345F5474}"/>
                </a:ext>
              </a:extLst>
            </p:cNvPr>
            <p:cNvSpPr txBox="1"/>
            <p:nvPr/>
          </p:nvSpPr>
          <p:spPr>
            <a:xfrm>
              <a:off x="1854819" y="5530582"/>
              <a:ext cx="3837321" cy="1015663"/>
            </a:xfrm>
            <a:prstGeom prst="rect">
              <a:avLst/>
            </a:prstGeom>
            <a:noFill/>
          </p:spPr>
          <p:txBody>
            <a:bodyPr wrap="square" rtlCol="0">
              <a:spAutoFit/>
            </a:bodyPr>
            <a:lstStyle/>
            <a:p>
              <a:r>
                <a:rPr lang="en-US" sz="2000" b="1" dirty="0"/>
                <a:t>How were the weaknesses of the League of Nations shown up by Mussolini’s invasion of Abyssinia?</a:t>
              </a:r>
            </a:p>
          </p:txBody>
        </p:sp>
      </p:grpSp>
      <p:grpSp>
        <p:nvGrpSpPr>
          <p:cNvPr id="3" name="Group 2"/>
          <p:cNvGrpSpPr/>
          <p:nvPr/>
        </p:nvGrpSpPr>
        <p:grpSpPr>
          <a:xfrm>
            <a:off x="363627" y="749527"/>
            <a:ext cx="12013381" cy="707886"/>
            <a:chOff x="363627" y="749527"/>
            <a:chExt cx="12013381" cy="707886"/>
          </a:xfrm>
        </p:grpSpPr>
        <p:sp>
          <p:nvSpPr>
            <p:cNvPr id="9" name="TextBox 8">
              <a:extLst>
                <a:ext uri="{FF2B5EF4-FFF2-40B4-BE49-F238E27FC236}">
                  <a16:creationId xmlns:a16="http://schemas.microsoft.com/office/drawing/2014/main" id="{C89C5B50-D41E-4EBB-A16F-9B11A2D524BB}"/>
                </a:ext>
              </a:extLst>
            </p:cNvPr>
            <p:cNvSpPr txBox="1"/>
            <p:nvPr/>
          </p:nvSpPr>
          <p:spPr>
            <a:xfrm>
              <a:off x="1140166" y="749527"/>
              <a:ext cx="11236842" cy="707886"/>
            </a:xfrm>
            <a:prstGeom prst="rect">
              <a:avLst/>
            </a:prstGeom>
            <a:noFill/>
          </p:spPr>
          <p:txBody>
            <a:bodyPr wrap="square">
              <a:spAutoFit/>
            </a:bodyPr>
            <a:lstStyle/>
            <a:p>
              <a:r>
                <a:rPr lang="en-US" sz="4000" b="1" dirty="0">
                  <a:solidFill>
                    <a:srgbClr val="FFC000"/>
                  </a:solidFill>
                </a:rPr>
                <a:t>Weakness of the League of Nations</a:t>
              </a:r>
            </a:p>
          </p:txBody>
        </p:sp>
        <p:pic>
          <p:nvPicPr>
            <p:cNvPr id="2" name="Picture 1"/>
            <p:cNvPicPr>
              <a:picLocks noChangeAspect="1"/>
            </p:cNvPicPr>
            <p:nvPr/>
          </p:nvPicPr>
          <p:blipFill>
            <a:blip r:embed="rId4"/>
            <a:stretch>
              <a:fillRect/>
            </a:stretch>
          </p:blipFill>
          <p:spPr>
            <a:xfrm>
              <a:off x="363627" y="780876"/>
              <a:ext cx="706633" cy="645188"/>
            </a:xfrm>
            <a:prstGeom prst="rect">
              <a:avLst/>
            </a:prstGeom>
          </p:spPr>
        </p:pic>
      </p:grpSp>
    </p:spTree>
    <p:extLst>
      <p:ext uri="{BB962C8B-B14F-4D97-AF65-F5344CB8AC3E}">
        <p14:creationId xmlns:p14="http://schemas.microsoft.com/office/powerpoint/2010/main" val="138907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7296C34-2EC1-407A-A8D2-624EAA420D32}"/>
              </a:ext>
            </a:extLst>
          </p:cNvPr>
          <p:cNvSpPr txBox="1"/>
          <p:nvPr/>
        </p:nvSpPr>
        <p:spPr>
          <a:xfrm>
            <a:off x="5345516" y="1475020"/>
            <a:ext cx="6271228" cy="2031325"/>
          </a:xfrm>
          <a:prstGeom prst="rect">
            <a:avLst/>
          </a:prstGeom>
          <a:solidFill>
            <a:srgbClr val="D3DBB9"/>
          </a:solidFill>
        </p:spPr>
        <p:txBody>
          <a:bodyPr wrap="square" rtlCol="0">
            <a:spAutoFit/>
          </a:bodyPr>
          <a:lstStyle/>
          <a:p>
            <a:r>
              <a:rPr lang="en-IE" dirty="0"/>
              <a:t>When I think of those four terrible years (1914–18) and I think of the seven million men who were cut down in their prime … then I am bound to say in war there are no winners, but all are losers. It is those thoughts that have made me strain every nerve to avoid  repetition of the Great War (World War I) in Europe</a:t>
            </a:r>
            <a:r>
              <a:rPr lang="en-US" dirty="0"/>
              <a:t>.</a:t>
            </a:r>
          </a:p>
          <a:p>
            <a:pPr algn="r"/>
            <a:r>
              <a:rPr lang="en-IE" b="1" dirty="0"/>
              <a:t>(</a:t>
            </a:r>
            <a:r>
              <a:rPr lang="en-US" b="1" dirty="0"/>
              <a:t>Neville Chamberlain, Prime Minister of Britain, speaking before the Munich Conference, 1938)</a:t>
            </a:r>
            <a:endParaRPr lang="en-IE" b="1" dirty="0"/>
          </a:p>
        </p:txBody>
      </p:sp>
      <p:sp>
        <p:nvSpPr>
          <p:cNvPr id="9" name="TextBox 8">
            <a:extLst>
              <a:ext uri="{FF2B5EF4-FFF2-40B4-BE49-F238E27FC236}">
                <a16:creationId xmlns:a16="http://schemas.microsoft.com/office/drawing/2014/main" id="{12904295-ADF2-FF44-82B1-BD2A18C01814}"/>
              </a:ext>
            </a:extLst>
          </p:cNvPr>
          <p:cNvSpPr txBox="1"/>
          <p:nvPr/>
        </p:nvSpPr>
        <p:spPr>
          <a:xfrm>
            <a:off x="1252117" y="1637266"/>
            <a:ext cx="3042843" cy="313932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E" dirty="0"/>
              <a:t>Policy of </a:t>
            </a:r>
            <a:r>
              <a:rPr lang="en-IE" b="1" dirty="0"/>
              <a:t>Britain and France</a:t>
            </a:r>
          </a:p>
          <a:p>
            <a:pPr marL="285750" indent="-285750">
              <a:buFont typeface="Arial" panose="020B0604020202020204" pitchFamily="34" charset="0"/>
              <a:buChar char="•"/>
            </a:pPr>
            <a:r>
              <a:rPr lang="en-IE" dirty="0"/>
              <a:t>Promoted by </a:t>
            </a:r>
            <a:r>
              <a:rPr lang="en-IE" b="1" dirty="0"/>
              <a:t>Chamberlain</a:t>
            </a:r>
            <a:r>
              <a:rPr lang="en-IE" dirty="0"/>
              <a:t>, Prime Minister of Britain</a:t>
            </a:r>
          </a:p>
          <a:p>
            <a:pPr marL="285750" indent="-285750">
              <a:buFont typeface="Arial" panose="020B0604020202020204" pitchFamily="34" charset="0"/>
              <a:buChar char="•"/>
            </a:pPr>
            <a:r>
              <a:rPr lang="en-IE" b="1" i="1" dirty="0"/>
              <a:t>Giving into Hitler’s demands will prevent war</a:t>
            </a:r>
          </a:p>
          <a:p>
            <a:pPr marL="285750" indent="-285750">
              <a:buFont typeface="Arial" panose="020B0604020202020204" pitchFamily="34" charset="0"/>
              <a:buChar char="•"/>
            </a:pPr>
            <a:r>
              <a:rPr lang="en-IE" dirty="0"/>
              <a:t>Did not want to repeat the </a:t>
            </a:r>
            <a:r>
              <a:rPr lang="en-IE" b="1" dirty="0"/>
              <a:t>horrors of WWI</a:t>
            </a:r>
          </a:p>
          <a:p>
            <a:pPr marL="285750" indent="-285750">
              <a:buFont typeface="Arial" panose="020B0604020202020204" pitchFamily="34" charset="0"/>
              <a:buChar char="•"/>
            </a:pPr>
            <a:r>
              <a:rPr lang="en-IE" dirty="0"/>
              <a:t>France built </a:t>
            </a:r>
            <a:r>
              <a:rPr lang="en-IE" b="1" dirty="0"/>
              <a:t>Maginot Line</a:t>
            </a:r>
            <a:endParaRPr lang="en-IE" b="1" dirty="0">
              <a:cs typeface="Calibri"/>
            </a:endParaRPr>
          </a:p>
          <a:p>
            <a:pPr marL="285750" indent="-285750">
              <a:buFont typeface="Arial" panose="020B0604020202020204" pitchFamily="34" charset="0"/>
              <a:buChar char="•"/>
            </a:pPr>
            <a:r>
              <a:rPr lang="en-IE" dirty="0"/>
              <a:t>Hitler saw the policy of appeasement as </a:t>
            </a:r>
            <a:r>
              <a:rPr lang="en-IE" b="1" dirty="0"/>
              <a:t>a sign of weakness</a:t>
            </a:r>
          </a:p>
        </p:txBody>
      </p:sp>
      <p:grpSp>
        <p:nvGrpSpPr>
          <p:cNvPr id="3" name="Group 2"/>
          <p:cNvGrpSpPr/>
          <p:nvPr/>
        </p:nvGrpSpPr>
        <p:grpSpPr>
          <a:xfrm>
            <a:off x="1092889" y="5018822"/>
            <a:ext cx="3521855" cy="1594213"/>
            <a:chOff x="1092889" y="5018822"/>
            <a:chExt cx="3521855" cy="1594213"/>
          </a:xfrm>
        </p:grpSpPr>
        <p:sp>
          <p:nvSpPr>
            <p:cNvPr id="10" name="Rectangle 9">
              <a:extLst>
                <a:ext uri="{FF2B5EF4-FFF2-40B4-BE49-F238E27FC236}">
                  <a16:creationId xmlns:a16="http://schemas.microsoft.com/office/drawing/2014/main" id="{58D54965-C159-4933-8E76-E2567D767E27}"/>
                </a:ext>
              </a:extLst>
            </p:cNvPr>
            <p:cNvSpPr/>
            <p:nvPr/>
          </p:nvSpPr>
          <p:spPr>
            <a:xfrm>
              <a:off x="1363844" y="5272504"/>
              <a:ext cx="3250900" cy="103275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1" name="Picture 10" descr="Icon&#10;&#10;Description automatically generated">
              <a:extLst>
                <a:ext uri="{FF2B5EF4-FFF2-40B4-BE49-F238E27FC236}">
                  <a16:creationId xmlns:a16="http://schemas.microsoft.com/office/drawing/2014/main" id="{24FF1ABF-409F-4DF9-9E82-6BE5A576E2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2889" y="5018822"/>
              <a:ext cx="541911" cy="507367"/>
            </a:xfrm>
            <a:prstGeom prst="rect">
              <a:avLst/>
            </a:prstGeom>
          </p:spPr>
        </p:pic>
        <p:sp>
          <p:nvSpPr>
            <p:cNvPr id="12" name="TextBox 11">
              <a:extLst>
                <a:ext uri="{FF2B5EF4-FFF2-40B4-BE49-F238E27FC236}">
                  <a16:creationId xmlns:a16="http://schemas.microsoft.com/office/drawing/2014/main" id="{BB6CF64E-D460-4BF2-8078-1332345F5474}"/>
                </a:ext>
              </a:extLst>
            </p:cNvPr>
            <p:cNvSpPr txBox="1"/>
            <p:nvPr/>
          </p:nvSpPr>
          <p:spPr>
            <a:xfrm>
              <a:off x="1557639" y="5289596"/>
              <a:ext cx="3057105" cy="1323439"/>
            </a:xfrm>
            <a:prstGeom prst="rect">
              <a:avLst/>
            </a:prstGeom>
            <a:noFill/>
          </p:spPr>
          <p:txBody>
            <a:bodyPr wrap="square" rtlCol="0">
              <a:spAutoFit/>
            </a:bodyPr>
            <a:lstStyle/>
            <a:p>
              <a:r>
                <a:rPr lang="en-US" sz="2000" b="1" dirty="0"/>
                <a:t>How did the policy of appeasement contribute to causing World War II?</a:t>
              </a:r>
            </a:p>
            <a:p>
              <a:endParaRPr lang="en-US" sz="2000" b="1" dirty="0"/>
            </a:p>
          </p:txBody>
        </p:sp>
      </p:grpSp>
      <p:pic>
        <p:nvPicPr>
          <p:cNvPr id="13" name="Picture 12">
            <a:extLst>
              <a:ext uri="{FF2B5EF4-FFF2-40B4-BE49-F238E27FC236}">
                <a16:creationId xmlns:a16="http://schemas.microsoft.com/office/drawing/2014/main" id="{DBCCA659-9332-4CF2-B085-96BA147850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8315" y="3647770"/>
            <a:ext cx="4734946" cy="3030264"/>
          </a:xfrm>
          <a:prstGeom prst="rect">
            <a:avLst/>
          </a:prstGeom>
        </p:spPr>
      </p:pic>
      <p:grpSp>
        <p:nvGrpSpPr>
          <p:cNvPr id="4" name="Group 3"/>
          <p:cNvGrpSpPr/>
          <p:nvPr/>
        </p:nvGrpSpPr>
        <p:grpSpPr>
          <a:xfrm>
            <a:off x="342251" y="749527"/>
            <a:ext cx="11966389" cy="707886"/>
            <a:chOff x="342251" y="749527"/>
            <a:chExt cx="11966389" cy="707886"/>
          </a:xfrm>
        </p:grpSpPr>
        <p:sp>
          <p:nvSpPr>
            <p:cNvPr id="5" name="TextBox 4">
              <a:extLst>
                <a:ext uri="{FF2B5EF4-FFF2-40B4-BE49-F238E27FC236}">
                  <a16:creationId xmlns:a16="http://schemas.microsoft.com/office/drawing/2014/main" id="{C89C5B50-D41E-4EBB-A16F-9B11A2D524BB}"/>
                </a:ext>
              </a:extLst>
            </p:cNvPr>
            <p:cNvSpPr txBox="1"/>
            <p:nvPr/>
          </p:nvSpPr>
          <p:spPr>
            <a:xfrm>
              <a:off x="1071798" y="749527"/>
              <a:ext cx="11236842" cy="707886"/>
            </a:xfrm>
            <a:prstGeom prst="rect">
              <a:avLst/>
            </a:prstGeom>
            <a:noFill/>
          </p:spPr>
          <p:txBody>
            <a:bodyPr wrap="square">
              <a:spAutoFit/>
            </a:bodyPr>
            <a:lstStyle/>
            <a:p>
              <a:r>
                <a:rPr lang="en-US" sz="4000" b="1" dirty="0">
                  <a:solidFill>
                    <a:srgbClr val="FFC000"/>
                  </a:solidFill>
                </a:rPr>
                <a:t>The Policy of Appeasement</a:t>
              </a:r>
            </a:p>
          </p:txBody>
        </p:sp>
        <p:pic>
          <p:nvPicPr>
            <p:cNvPr id="2" name="Picture 1"/>
            <p:cNvPicPr>
              <a:picLocks noChangeAspect="1"/>
            </p:cNvPicPr>
            <p:nvPr/>
          </p:nvPicPr>
          <p:blipFill>
            <a:blip r:embed="rId4"/>
            <a:stretch>
              <a:fillRect/>
            </a:stretch>
          </p:blipFill>
          <p:spPr>
            <a:xfrm>
              <a:off x="342251" y="773564"/>
              <a:ext cx="729547" cy="659811"/>
            </a:xfrm>
            <a:prstGeom prst="rect">
              <a:avLst/>
            </a:prstGeom>
          </p:spPr>
        </p:pic>
      </p:grpSp>
    </p:spTree>
    <p:extLst>
      <p:ext uri="{BB962C8B-B14F-4D97-AF65-F5344CB8AC3E}">
        <p14:creationId xmlns:p14="http://schemas.microsoft.com/office/powerpoint/2010/main" val="71376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p:cNvGrpSpPr/>
          <p:nvPr/>
        </p:nvGrpSpPr>
        <p:grpSpPr>
          <a:xfrm>
            <a:off x="3497916" y="5720373"/>
            <a:ext cx="4513028" cy="946761"/>
            <a:chOff x="6811464" y="5720373"/>
            <a:chExt cx="4513028" cy="946761"/>
          </a:xfrm>
        </p:grpSpPr>
        <p:sp>
          <p:nvSpPr>
            <p:cNvPr id="9" name="Rectangle 8">
              <a:extLst>
                <a:ext uri="{FF2B5EF4-FFF2-40B4-BE49-F238E27FC236}">
                  <a16:creationId xmlns:a16="http://schemas.microsoft.com/office/drawing/2014/main" id="{58D54965-C159-4933-8E76-E2567D767E27}"/>
                </a:ext>
              </a:extLst>
            </p:cNvPr>
            <p:cNvSpPr/>
            <p:nvPr/>
          </p:nvSpPr>
          <p:spPr>
            <a:xfrm>
              <a:off x="7082418" y="5974055"/>
              <a:ext cx="4242073" cy="69307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 name="Picture 9" descr="Icon&#10;&#10;Description automatically generated">
              <a:extLst>
                <a:ext uri="{FF2B5EF4-FFF2-40B4-BE49-F238E27FC236}">
                  <a16:creationId xmlns:a16="http://schemas.microsoft.com/office/drawing/2014/main" id="{24FF1ABF-409F-4DF9-9E82-6BE5A576E2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11464" y="5720373"/>
              <a:ext cx="541911" cy="507367"/>
            </a:xfrm>
            <a:prstGeom prst="rect">
              <a:avLst/>
            </a:prstGeom>
          </p:spPr>
        </p:pic>
        <p:sp>
          <p:nvSpPr>
            <p:cNvPr id="12" name="TextBox 11">
              <a:extLst>
                <a:ext uri="{FF2B5EF4-FFF2-40B4-BE49-F238E27FC236}">
                  <a16:creationId xmlns:a16="http://schemas.microsoft.com/office/drawing/2014/main" id="{BB6CF64E-D460-4BF2-8078-1332345F5474}"/>
                </a:ext>
              </a:extLst>
            </p:cNvPr>
            <p:cNvSpPr txBox="1"/>
            <p:nvPr/>
          </p:nvSpPr>
          <p:spPr>
            <a:xfrm>
              <a:off x="7359468" y="5959248"/>
              <a:ext cx="3965024" cy="707886"/>
            </a:xfrm>
            <a:prstGeom prst="rect">
              <a:avLst/>
            </a:prstGeom>
            <a:noFill/>
          </p:spPr>
          <p:txBody>
            <a:bodyPr wrap="square" rtlCol="0">
              <a:spAutoFit/>
            </a:bodyPr>
            <a:lstStyle/>
            <a:p>
              <a:r>
                <a:rPr lang="en-US" sz="2000" b="1" dirty="0"/>
                <a:t>How did the Nazi-Soviet Pact contribute to causing World War II?</a:t>
              </a:r>
            </a:p>
          </p:txBody>
        </p:sp>
      </p:grpSp>
      <p:sp>
        <p:nvSpPr>
          <p:cNvPr id="13" name="TextBox 12">
            <a:extLst>
              <a:ext uri="{FF2B5EF4-FFF2-40B4-BE49-F238E27FC236}">
                <a16:creationId xmlns:a16="http://schemas.microsoft.com/office/drawing/2014/main" id="{0F9382A9-6171-AE43-BD00-5C099E9B7470}"/>
              </a:ext>
            </a:extLst>
          </p:cNvPr>
          <p:cNvSpPr txBox="1"/>
          <p:nvPr/>
        </p:nvSpPr>
        <p:spPr>
          <a:xfrm>
            <a:off x="1069188" y="1760343"/>
            <a:ext cx="2069665" cy="2554545"/>
          </a:xfrm>
          <a:prstGeom prst="rect">
            <a:avLst/>
          </a:prstGeom>
          <a:noFill/>
        </p:spPr>
        <p:txBody>
          <a:bodyPr wrap="square" rtlCol="0">
            <a:spAutoFit/>
          </a:bodyPr>
          <a:lstStyle/>
          <a:p>
            <a:pPr marL="285750" indent="-285750">
              <a:buFont typeface="Arial" panose="020B0604020202020204" pitchFamily="34" charset="0"/>
              <a:buChar char="•"/>
            </a:pPr>
            <a:r>
              <a:rPr lang="en-IE" sz="2000" b="1" dirty="0"/>
              <a:t>Hitler</a:t>
            </a:r>
            <a:r>
              <a:rPr lang="en-IE" sz="2000" dirty="0"/>
              <a:t> and </a:t>
            </a:r>
            <a:r>
              <a:rPr lang="en-IE" sz="2000" b="1" dirty="0"/>
              <a:t>Stalin</a:t>
            </a:r>
            <a:r>
              <a:rPr lang="en-IE" sz="2000" dirty="0"/>
              <a:t>, leader of Soviet Union</a:t>
            </a:r>
          </a:p>
          <a:p>
            <a:pPr marL="285750" indent="-285750">
              <a:buFont typeface="Arial" panose="020B0604020202020204" pitchFamily="34" charset="0"/>
              <a:buChar char="•"/>
            </a:pPr>
            <a:r>
              <a:rPr lang="en-IE" sz="2000" dirty="0"/>
              <a:t>10-year </a:t>
            </a:r>
            <a:r>
              <a:rPr lang="en-IE" sz="2000" b="1" dirty="0"/>
              <a:t>non-aggression</a:t>
            </a:r>
            <a:r>
              <a:rPr lang="en-IE" sz="2000" dirty="0"/>
              <a:t> pact</a:t>
            </a:r>
          </a:p>
          <a:p>
            <a:pPr marL="285750" indent="-285750">
              <a:buFont typeface="Arial" panose="020B0604020202020204" pitchFamily="34" charset="0"/>
              <a:buChar char="•"/>
            </a:pPr>
            <a:r>
              <a:rPr lang="en-IE" sz="2000" b="1" dirty="0"/>
              <a:t>Divide</a:t>
            </a:r>
            <a:r>
              <a:rPr lang="en-IE" sz="2000" dirty="0"/>
              <a:t> Poland between them</a:t>
            </a: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808894" y="1632052"/>
            <a:ext cx="2999999" cy="3960030"/>
          </a:xfrm>
          <a:prstGeom prst="rect">
            <a:avLst/>
          </a:prstGeom>
        </p:spPr>
      </p:pic>
      <p:pic>
        <p:nvPicPr>
          <p:cNvPr id="14" name="Picture 13">
            <a:extLst>
              <a:ext uri="{FF2B5EF4-FFF2-40B4-BE49-F238E27FC236}">
                <a16:creationId xmlns:a16="http://schemas.microsoft.com/office/drawing/2014/main" id="{86927D19-34C8-4ED4-9E1E-0BC4083582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7916" y="1593353"/>
            <a:ext cx="3584504" cy="4037428"/>
          </a:xfrm>
          <a:prstGeom prst="rect">
            <a:avLst/>
          </a:prstGeom>
        </p:spPr>
      </p:pic>
      <p:grpSp>
        <p:nvGrpSpPr>
          <p:cNvPr id="4" name="Group 3"/>
          <p:cNvGrpSpPr/>
          <p:nvPr/>
        </p:nvGrpSpPr>
        <p:grpSpPr>
          <a:xfrm>
            <a:off x="346635" y="742843"/>
            <a:ext cx="12358125" cy="707886"/>
            <a:chOff x="346635" y="742843"/>
            <a:chExt cx="12358125" cy="707886"/>
          </a:xfrm>
        </p:grpSpPr>
        <p:sp>
          <p:nvSpPr>
            <p:cNvPr id="7" name="TextBox 6">
              <a:extLst>
                <a:ext uri="{FF2B5EF4-FFF2-40B4-BE49-F238E27FC236}">
                  <a16:creationId xmlns:a16="http://schemas.microsoft.com/office/drawing/2014/main" id="{C89C5B50-D41E-4EBB-A16F-9B11A2D524BB}"/>
                </a:ext>
              </a:extLst>
            </p:cNvPr>
            <p:cNvSpPr txBox="1"/>
            <p:nvPr/>
          </p:nvSpPr>
          <p:spPr>
            <a:xfrm>
              <a:off x="1046160" y="742843"/>
              <a:ext cx="11658600" cy="707886"/>
            </a:xfrm>
            <a:prstGeom prst="rect">
              <a:avLst/>
            </a:prstGeom>
            <a:noFill/>
          </p:spPr>
          <p:txBody>
            <a:bodyPr wrap="square">
              <a:spAutoFit/>
            </a:bodyPr>
            <a:lstStyle/>
            <a:p>
              <a:r>
                <a:rPr lang="en-US" sz="4000" b="1" dirty="0">
                  <a:solidFill>
                    <a:srgbClr val="FFC000"/>
                  </a:solidFill>
                </a:rPr>
                <a:t>Nazi-Soviet Pact, 1939</a:t>
              </a:r>
            </a:p>
          </p:txBody>
        </p:sp>
        <p:pic>
          <p:nvPicPr>
            <p:cNvPr id="3" name="Picture 2"/>
            <p:cNvPicPr>
              <a:picLocks noChangeAspect="1"/>
            </p:cNvPicPr>
            <p:nvPr/>
          </p:nvPicPr>
          <p:blipFill>
            <a:blip r:embed="rId5"/>
            <a:stretch>
              <a:fillRect/>
            </a:stretch>
          </p:blipFill>
          <p:spPr>
            <a:xfrm>
              <a:off x="346635" y="756502"/>
              <a:ext cx="699526" cy="694227"/>
            </a:xfrm>
            <a:prstGeom prst="rect">
              <a:avLst/>
            </a:prstGeom>
          </p:spPr>
        </p:pic>
      </p:grpSp>
    </p:spTree>
    <p:extLst>
      <p:ext uri="{BB962C8B-B14F-4D97-AF65-F5344CB8AC3E}">
        <p14:creationId xmlns:p14="http://schemas.microsoft.com/office/powerpoint/2010/main" val="154619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BC26673-65BC-462A-8095-F83593F758E3}"/>
              </a:ext>
            </a:extLst>
          </p:cNvPr>
          <p:cNvSpPr txBox="1"/>
          <p:nvPr/>
        </p:nvSpPr>
        <p:spPr>
          <a:xfrm>
            <a:off x="1139787" y="1965700"/>
            <a:ext cx="4384713" cy="2862322"/>
          </a:xfrm>
          <a:prstGeom prst="rect">
            <a:avLst/>
          </a:prstGeom>
          <a:solidFill>
            <a:schemeClr val="accent6">
              <a:lumMod val="40000"/>
              <a:lumOff val="60000"/>
            </a:schemeClr>
          </a:solidFill>
        </p:spPr>
        <p:txBody>
          <a:bodyPr wrap="square" rtlCol="0">
            <a:spAutoFit/>
          </a:bodyPr>
          <a:lstStyle/>
          <a:p>
            <a:r>
              <a:rPr lang="en-IE" b="1" dirty="0"/>
              <a:t>Supreme Commander of the Armed Forces Most Secret Directive No. 1 for the Conduct of War</a:t>
            </a:r>
          </a:p>
          <a:p>
            <a:r>
              <a:rPr lang="en-IE" i="1" dirty="0"/>
              <a:t>Now that all the political possibilities of disposing by peaceful means of a situation on the Eastern frontier (border), which is intolerable for Germany, are exhausted, I have decided on a solution by force.</a:t>
            </a:r>
          </a:p>
          <a:p>
            <a:r>
              <a:rPr lang="en-IE" i="1" dirty="0"/>
              <a:t>Date of attack: 1 September 1939</a:t>
            </a:r>
          </a:p>
          <a:p>
            <a:r>
              <a:rPr lang="en-IE" i="1" dirty="0"/>
              <a:t>Time of attack: 4.45 a.m.</a:t>
            </a:r>
            <a:endParaRPr lang="en-US" i="1" dirty="0"/>
          </a:p>
        </p:txBody>
      </p:sp>
      <p:pic>
        <p:nvPicPr>
          <p:cNvPr id="10" name="Picture 9">
            <a:extLst>
              <a:ext uri="{FF2B5EF4-FFF2-40B4-BE49-F238E27FC236}">
                <a16:creationId xmlns:a16="http://schemas.microsoft.com/office/drawing/2014/main" id="{1EC0E09A-396C-431C-98F9-31E22613CDF6}"/>
              </a:ext>
            </a:extLst>
          </p:cNvPr>
          <p:cNvPicPr>
            <a:picLocks noChangeAspect="1"/>
          </p:cNvPicPr>
          <p:nvPr/>
        </p:nvPicPr>
        <p:blipFill>
          <a:blip r:embed="rId2"/>
          <a:stretch>
            <a:fillRect/>
          </a:stretch>
        </p:blipFill>
        <p:spPr>
          <a:xfrm>
            <a:off x="6263640" y="1778601"/>
            <a:ext cx="4866196" cy="3876600"/>
          </a:xfrm>
          <a:prstGeom prst="rect">
            <a:avLst/>
          </a:prstGeom>
        </p:spPr>
      </p:pic>
      <p:grpSp>
        <p:nvGrpSpPr>
          <p:cNvPr id="5" name="Group 4"/>
          <p:cNvGrpSpPr/>
          <p:nvPr/>
        </p:nvGrpSpPr>
        <p:grpSpPr>
          <a:xfrm>
            <a:off x="2976846" y="5735613"/>
            <a:ext cx="6184738" cy="638985"/>
            <a:chOff x="1904184" y="5735613"/>
            <a:chExt cx="6184738" cy="638985"/>
          </a:xfrm>
        </p:grpSpPr>
        <p:sp>
          <p:nvSpPr>
            <p:cNvPr id="11" name="Rectangle 10">
              <a:extLst>
                <a:ext uri="{FF2B5EF4-FFF2-40B4-BE49-F238E27FC236}">
                  <a16:creationId xmlns:a16="http://schemas.microsoft.com/office/drawing/2014/main" id="{58D54965-C159-4933-8E76-E2567D767E27}"/>
                </a:ext>
              </a:extLst>
            </p:cNvPr>
            <p:cNvSpPr/>
            <p:nvPr/>
          </p:nvSpPr>
          <p:spPr>
            <a:xfrm>
              <a:off x="2175138" y="5989295"/>
              <a:ext cx="5841102" cy="38530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2" name="Picture 11" descr="Icon&#10;&#10;Description automatically generated">
              <a:extLst>
                <a:ext uri="{FF2B5EF4-FFF2-40B4-BE49-F238E27FC236}">
                  <a16:creationId xmlns:a16="http://schemas.microsoft.com/office/drawing/2014/main" id="{24FF1ABF-409F-4DF9-9E82-6BE5A576E2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4184" y="5735613"/>
              <a:ext cx="541911" cy="507367"/>
            </a:xfrm>
            <a:prstGeom prst="rect">
              <a:avLst/>
            </a:prstGeom>
          </p:spPr>
        </p:pic>
        <p:sp>
          <p:nvSpPr>
            <p:cNvPr id="13" name="TextBox 12">
              <a:extLst>
                <a:ext uri="{FF2B5EF4-FFF2-40B4-BE49-F238E27FC236}">
                  <a16:creationId xmlns:a16="http://schemas.microsoft.com/office/drawing/2014/main" id="{BB6CF64E-D460-4BF2-8078-1332345F5474}"/>
                </a:ext>
              </a:extLst>
            </p:cNvPr>
            <p:cNvSpPr txBox="1"/>
            <p:nvPr/>
          </p:nvSpPr>
          <p:spPr>
            <a:xfrm>
              <a:off x="2452187" y="5974488"/>
              <a:ext cx="5636735" cy="400110"/>
            </a:xfrm>
            <a:prstGeom prst="rect">
              <a:avLst/>
            </a:prstGeom>
            <a:noFill/>
          </p:spPr>
          <p:txBody>
            <a:bodyPr wrap="square" rtlCol="0">
              <a:spAutoFit/>
            </a:bodyPr>
            <a:lstStyle/>
            <a:p>
              <a:r>
                <a:rPr lang="en-US" sz="2000" b="1" dirty="0"/>
                <a:t>Why did Hitler want to control the Polish Corridor?</a:t>
              </a:r>
            </a:p>
          </p:txBody>
        </p:sp>
      </p:grpSp>
      <p:grpSp>
        <p:nvGrpSpPr>
          <p:cNvPr id="3" name="Group 2"/>
          <p:cNvGrpSpPr/>
          <p:nvPr/>
        </p:nvGrpSpPr>
        <p:grpSpPr>
          <a:xfrm>
            <a:off x="363146" y="750675"/>
            <a:ext cx="12324154" cy="707886"/>
            <a:chOff x="363146" y="750675"/>
            <a:chExt cx="12324154" cy="707886"/>
          </a:xfrm>
        </p:grpSpPr>
        <p:sp>
          <p:nvSpPr>
            <p:cNvPr id="4" name="TextBox 3">
              <a:extLst>
                <a:ext uri="{FF2B5EF4-FFF2-40B4-BE49-F238E27FC236}">
                  <a16:creationId xmlns:a16="http://schemas.microsoft.com/office/drawing/2014/main" id="{C89C5B50-D41E-4EBB-A16F-9B11A2D524BB}"/>
                </a:ext>
              </a:extLst>
            </p:cNvPr>
            <p:cNvSpPr txBox="1"/>
            <p:nvPr/>
          </p:nvSpPr>
          <p:spPr>
            <a:xfrm>
              <a:off x="1028700" y="750675"/>
              <a:ext cx="11658600" cy="707886"/>
            </a:xfrm>
            <a:prstGeom prst="rect">
              <a:avLst/>
            </a:prstGeom>
            <a:noFill/>
          </p:spPr>
          <p:txBody>
            <a:bodyPr wrap="square">
              <a:spAutoFit/>
            </a:bodyPr>
            <a:lstStyle/>
            <a:p>
              <a:r>
                <a:rPr lang="en-US" sz="4000" b="1" dirty="0">
                  <a:solidFill>
                    <a:srgbClr val="FFC000"/>
                  </a:solidFill>
                </a:rPr>
                <a:t>The Polish Corridor</a:t>
              </a:r>
            </a:p>
          </p:txBody>
        </p:sp>
        <p:pic>
          <p:nvPicPr>
            <p:cNvPr id="2" name="Picture 1"/>
            <p:cNvPicPr>
              <a:picLocks noChangeAspect="1"/>
            </p:cNvPicPr>
            <p:nvPr/>
          </p:nvPicPr>
          <p:blipFill>
            <a:blip r:embed="rId4"/>
            <a:stretch>
              <a:fillRect/>
            </a:stretch>
          </p:blipFill>
          <p:spPr>
            <a:xfrm>
              <a:off x="363146" y="789759"/>
              <a:ext cx="665554" cy="629717"/>
            </a:xfrm>
            <a:prstGeom prst="rect">
              <a:avLst/>
            </a:prstGeom>
          </p:spPr>
        </p:pic>
      </p:grpSp>
    </p:spTree>
    <p:extLst>
      <p:ext uri="{BB962C8B-B14F-4D97-AF65-F5344CB8AC3E}">
        <p14:creationId xmlns:p14="http://schemas.microsoft.com/office/powerpoint/2010/main" val="272993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58798" y="1868423"/>
            <a:ext cx="8074404" cy="4139269"/>
          </a:xfrm>
          <a:prstGeom prst="rect">
            <a:avLst/>
          </a:prstGeom>
        </p:spPr>
      </p:pic>
      <p:grpSp>
        <p:nvGrpSpPr>
          <p:cNvPr id="3" name="Group 2"/>
          <p:cNvGrpSpPr/>
          <p:nvPr/>
        </p:nvGrpSpPr>
        <p:grpSpPr>
          <a:xfrm>
            <a:off x="2562226" y="5735613"/>
            <a:ext cx="7316712" cy="638985"/>
            <a:chOff x="2562226" y="5735613"/>
            <a:chExt cx="7316712" cy="638985"/>
          </a:xfrm>
        </p:grpSpPr>
        <p:sp>
          <p:nvSpPr>
            <p:cNvPr id="8" name="Rectangle 7">
              <a:extLst>
                <a:ext uri="{FF2B5EF4-FFF2-40B4-BE49-F238E27FC236}">
                  <a16:creationId xmlns:a16="http://schemas.microsoft.com/office/drawing/2014/main" id="{58D54965-C159-4933-8E76-E2567D767E27}"/>
                </a:ext>
              </a:extLst>
            </p:cNvPr>
            <p:cNvSpPr/>
            <p:nvPr/>
          </p:nvSpPr>
          <p:spPr>
            <a:xfrm>
              <a:off x="2833179" y="5989295"/>
              <a:ext cx="6763747" cy="38530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9" name="Picture 8" descr="Icon&#10;&#10;Description automatically generated">
              <a:extLst>
                <a:ext uri="{FF2B5EF4-FFF2-40B4-BE49-F238E27FC236}">
                  <a16:creationId xmlns:a16="http://schemas.microsoft.com/office/drawing/2014/main" id="{24FF1ABF-409F-4DF9-9E82-6BE5A576E2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62226" y="5735613"/>
              <a:ext cx="541911" cy="507367"/>
            </a:xfrm>
            <a:prstGeom prst="rect">
              <a:avLst/>
            </a:prstGeom>
          </p:spPr>
        </p:pic>
        <p:sp>
          <p:nvSpPr>
            <p:cNvPr id="10" name="TextBox 9">
              <a:extLst>
                <a:ext uri="{FF2B5EF4-FFF2-40B4-BE49-F238E27FC236}">
                  <a16:creationId xmlns:a16="http://schemas.microsoft.com/office/drawing/2014/main" id="{BB6CF64E-D460-4BF2-8078-1332345F5474}"/>
                </a:ext>
              </a:extLst>
            </p:cNvPr>
            <p:cNvSpPr txBox="1"/>
            <p:nvPr/>
          </p:nvSpPr>
          <p:spPr>
            <a:xfrm>
              <a:off x="3110229" y="5974488"/>
              <a:ext cx="6768709" cy="400110"/>
            </a:xfrm>
            <a:prstGeom prst="rect">
              <a:avLst/>
            </a:prstGeom>
            <a:noFill/>
          </p:spPr>
          <p:txBody>
            <a:bodyPr wrap="square" rtlCol="0">
              <a:spAutoFit/>
            </a:bodyPr>
            <a:lstStyle/>
            <a:p>
              <a:r>
                <a:rPr lang="en-US" sz="2000" b="1" dirty="0"/>
                <a:t>Is it correct to say the Japanese were aggressive in the East?</a:t>
              </a:r>
            </a:p>
          </p:txBody>
        </p:sp>
      </p:grpSp>
      <p:grpSp>
        <p:nvGrpSpPr>
          <p:cNvPr id="5" name="Group 4"/>
          <p:cNvGrpSpPr/>
          <p:nvPr/>
        </p:nvGrpSpPr>
        <p:grpSpPr>
          <a:xfrm>
            <a:off x="352425" y="750675"/>
            <a:ext cx="12334875" cy="707886"/>
            <a:chOff x="352425" y="750675"/>
            <a:chExt cx="12334875" cy="707886"/>
          </a:xfrm>
        </p:grpSpPr>
        <p:sp>
          <p:nvSpPr>
            <p:cNvPr id="4" name="TextBox 3">
              <a:extLst>
                <a:ext uri="{FF2B5EF4-FFF2-40B4-BE49-F238E27FC236}">
                  <a16:creationId xmlns:a16="http://schemas.microsoft.com/office/drawing/2014/main" id="{C89C5B50-D41E-4EBB-A16F-9B11A2D524BB}"/>
                </a:ext>
              </a:extLst>
            </p:cNvPr>
            <p:cNvSpPr txBox="1"/>
            <p:nvPr/>
          </p:nvSpPr>
          <p:spPr>
            <a:xfrm>
              <a:off x="1028700" y="750675"/>
              <a:ext cx="11658600" cy="707886"/>
            </a:xfrm>
            <a:prstGeom prst="rect">
              <a:avLst/>
            </a:prstGeom>
            <a:noFill/>
          </p:spPr>
          <p:txBody>
            <a:bodyPr wrap="square">
              <a:spAutoFit/>
            </a:bodyPr>
            <a:lstStyle/>
            <a:p>
              <a:r>
                <a:rPr lang="en-US" sz="4000" b="1" dirty="0">
                  <a:solidFill>
                    <a:srgbClr val="FFC000"/>
                  </a:solidFill>
                </a:rPr>
                <a:t>Japanese Aggression in the East</a:t>
              </a:r>
            </a:p>
          </p:txBody>
        </p:sp>
        <p:pic>
          <p:nvPicPr>
            <p:cNvPr id="2" name="Picture 1"/>
            <p:cNvPicPr>
              <a:picLocks noChangeAspect="1"/>
            </p:cNvPicPr>
            <p:nvPr/>
          </p:nvPicPr>
          <p:blipFill>
            <a:blip r:embed="rId4"/>
            <a:stretch>
              <a:fillRect/>
            </a:stretch>
          </p:blipFill>
          <p:spPr>
            <a:xfrm>
              <a:off x="352425" y="840350"/>
              <a:ext cx="676275" cy="618211"/>
            </a:xfrm>
            <a:prstGeom prst="rect">
              <a:avLst/>
            </a:prstGeom>
          </p:spPr>
        </p:pic>
      </p:grpSp>
    </p:spTree>
    <p:extLst>
      <p:ext uri="{BB962C8B-B14F-4D97-AF65-F5344CB8AC3E}">
        <p14:creationId xmlns:p14="http://schemas.microsoft.com/office/powerpoint/2010/main" val="369499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215C3E-A6A1-43FE-A94F-B4D10862C0FD}"/>
              </a:ext>
            </a:extLst>
          </p:cNvPr>
          <p:cNvSpPr>
            <a:spLocks noGrp="1"/>
          </p:cNvSpPr>
          <p:nvPr>
            <p:ph idx="1"/>
          </p:nvPr>
        </p:nvSpPr>
        <p:spPr>
          <a:xfrm>
            <a:off x="838200" y="2148570"/>
            <a:ext cx="8033621" cy="1047302"/>
          </a:xfrm>
        </p:spPr>
        <p:txBody>
          <a:bodyPr>
            <a:noAutofit/>
          </a:bodyPr>
          <a:lstStyle/>
          <a:p>
            <a:pPr>
              <a:lnSpc>
                <a:spcPct val="100000"/>
              </a:lnSpc>
            </a:pPr>
            <a:r>
              <a:rPr lang="en-US" dirty="0"/>
              <a:t>Discuss the </a:t>
            </a:r>
            <a:r>
              <a:rPr lang="en-US" b="1" dirty="0"/>
              <a:t>causes of World War II</a:t>
            </a:r>
          </a:p>
          <a:p>
            <a:pPr>
              <a:lnSpc>
                <a:spcPct val="100000"/>
              </a:lnSpc>
            </a:pPr>
            <a:r>
              <a:rPr lang="en-US" dirty="0"/>
              <a:t>Explore the Nature of History</a:t>
            </a:r>
          </a:p>
          <a:p>
            <a:pPr>
              <a:lnSpc>
                <a:spcPct val="100000"/>
              </a:lnSpc>
            </a:pPr>
            <a:endParaRPr lang="en-US" dirty="0"/>
          </a:p>
        </p:txBody>
      </p:sp>
      <p:sp>
        <p:nvSpPr>
          <p:cNvPr id="5" name="TextBox 4">
            <a:extLst>
              <a:ext uri="{FF2B5EF4-FFF2-40B4-BE49-F238E27FC236}">
                <a16:creationId xmlns:a16="http://schemas.microsoft.com/office/drawing/2014/main" id="{C89C5B50-D41E-4EBB-A16F-9B11A2D524BB}"/>
              </a:ext>
            </a:extLst>
          </p:cNvPr>
          <p:cNvSpPr txBox="1"/>
          <p:nvPr/>
        </p:nvSpPr>
        <p:spPr>
          <a:xfrm>
            <a:off x="838200" y="1030831"/>
            <a:ext cx="7734300" cy="707886"/>
          </a:xfrm>
          <a:prstGeom prst="rect">
            <a:avLst/>
          </a:prstGeom>
          <a:noFill/>
        </p:spPr>
        <p:txBody>
          <a:bodyPr wrap="square">
            <a:spAutoFit/>
          </a:bodyPr>
          <a:lstStyle/>
          <a:p>
            <a:r>
              <a:rPr lang="en-IE" sz="4000" b="1" dirty="0">
                <a:solidFill>
                  <a:srgbClr val="FFC000"/>
                </a:solidFill>
              </a:rPr>
              <a:t>What Will I Learn?</a:t>
            </a:r>
          </a:p>
        </p:txBody>
      </p:sp>
      <p:pic>
        <p:nvPicPr>
          <p:cNvPr id="6" name="Picture 2"/>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8710863" y="1334804"/>
            <a:ext cx="1937977" cy="400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53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49C5F61-8028-0645-81CF-3431C9ACCD5A}"/>
              </a:ext>
            </a:extLst>
          </p:cNvPr>
          <p:cNvSpPr txBox="1"/>
          <p:nvPr/>
        </p:nvSpPr>
        <p:spPr>
          <a:xfrm>
            <a:off x="883920" y="2220940"/>
            <a:ext cx="4243064" cy="2308324"/>
          </a:xfrm>
          <a:prstGeom prst="rect">
            <a:avLst/>
          </a:prstGeom>
          <a:noFill/>
        </p:spPr>
        <p:txBody>
          <a:bodyPr wrap="square" rtlCol="0">
            <a:spAutoFit/>
          </a:bodyPr>
          <a:lstStyle/>
          <a:p>
            <a:pPr marL="285750" indent="-285750">
              <a:buFont typeface="Arial" panose="020B0604020202020204" pitchFamily="34" charset="0"/>
              <a:buChar char="•"/>
            </a:pPr>
            <a:r>
              <a:rPr lang="en-IE" sz="2400" dirty="0"/>
              <a:t>America </a:t>
            </a:r>
            <a:r>
              <a:rPr lang="en-IE" sz="2400" b="1" dirty="0"/>
              <a:t>did not </a:t>
            </a:r>
            <a:r>
              <a:rPr lang="en-IE" sz="2400" dirty="0"/>
              <a:t>join the League of Nations</a:t>
            </a:r>
          </a:p>
          <a:p>
            <a:pPr marL="285750" indent="-285750">
              <a:buFont typeface="Arial" panose="020B0604020202020204" pitchFamily="34" charset="0"/>
              <a:buChar char="•"/>
            </a:pPr>
            <a:r>
              <a:rPr lang="en-IE" sz="2400" b="1" dirty="0"/>
              <a:t>Isolated</a:t>
            </a:r>
            <a:r>
              <a:rPr lang="en-IE" sz="2400" dirty="0"/>
              <a:t> from world conflicts</a:t>
            </a:r>
          </a:p>
          <a:p>
            <a:pPr marL="285750" indent="-285750">
              <a:buFont typeface="Arial" panose="020B0604020202020204" pitchFamily="34" charset="0"/>
              <a:buChar char="•"/>
            </a:pPr>
            <a:r>
              <a:rPr lang="en-IE" sz="2400" dirty="0"/>
              <a:t>Hoped to avoid another war</a:t>
            </a:r>
          </a:p>
          <a:p>
            <a:pPr marL="285750" indent="-285750">
              <a:buFont typeface="Arial" panose="020B0604020202020204" pitchFamily="34" charset="0"/>
              <a:buChar char="•"/>
            </a:pPr>
            <a:r>
              <a:rPr lang="en-IE" sz="2400" b="1" dirty="0"/>
              <a:t>Forced to take action </a:t>
            </a:r>
            <a:r>
              <a:rPr lang="en-IE" sz="2400" dirty="0"/>
              <a:t>because of </a:t>
            </a:r>
            <a:r>
              <a:rPr lang="en-IE" sz="2400" b="1" dirty="0"/>
              <a:t>Japanese expansion</a:t>
            </a:r>
            <a:r>
              <a:rPr lang="en-IE" sz="2400" dirty="0"/>
              <a:t> in Asia</a:t>
            </a:r>
          </a:p>
        </p:txBody>
      </p:sp>
      <p:sp>
        <p:nvSpPr>
          <p:cNvPr id="15" name="TextBox 14">
            <a:extLst>
              <a:ext uri="{FF2B5EF4-FFF2-40B4-BE49-F238E27FC236}">
                <a16:creationId xmlns:a16="http://schemas.microsoft.com/office/drawing/2014/main" id="{DD20E143-1508-BA42-B781-3E6C3AB7EBD5}"/>
              </a:ext>
            </a:extLst>
          </p:cNvPr>
          <p:cNvSpPr txBox="1"/>
          <p:nvPr/>
        </p:nvSpPr>
        <p:spPr>
          <a:xfrm>
            <a:off x="6379756" y="2405606"/>
            <a:ext cx="4562580" cy="1938992"/>
          </a:xfrm>
          <a:prstGeom prst="rect">
            <a:avLst/>
          </a:prstGeom>
          <a:solidFill>
            <a:srgbClr val="D3DBB9"/>
          </a:solidFill>
        </p:spPr>
        <p:txBody>
          <a:bodyPr wrap="square" rtlCol="0">
            <a:spAutoFit/>
          </a:bodyPr>
          <a:lstStyle/>
          <a:p>
            <a:r>
              <a:rPr lang="en-IE" sz="2000" dirty="0"/>
              <a:t>America is a decayed country. …. How can one expect a state like that to hold together – a country where everything is built on the dollar. </a:t>
            </a:r>
          </a:p>
          <a:p>
            <a:pPr algn="r"/>
            <a:r>
              <a:rPr lang="en-IE" sz="2000" b="1" dirty="0"/>
              <a:t>(Hitler’s views on America before the war)</a:t>
            </a:r>
          </a:p>
        </p:txBody>
      </p:sp>
      <p:grpSp>
        <p:nvGrpSpPr>
          <p:cNvPr id="3" name="Group 2"/>
          <p:cNvGrpSpPr/>
          <p:nvPr/>
        </p:nvGrpSpPr>
        <p:grpSpPr>
          <a:xfrm>
            <a:off x="298271" y="834495"/>
            <a:ext cx="12244249" cy="707886"/>
            <a:chOff x="298271" y="834495"/>
            <a:chExt cx="12244249" cy="707886"/>
          </a:xfrm>
        </p:grpSpPr>
        <p:sp>
          <p:nvSpPr>
            <p:cNvPr id="4" name="TextBox 3">
              <a:extLst>
                <a:ext uri="{FF2B5EF4-FFF2-40B4-BE49-F238E27FC236}">
                  <a16:creationId xmlns:a16="http://schemas.microsoft.com/office/drawing/2014/main" id="{C89C5B50-D41E-4EBB-A16F-9B11A2D524BB}"/>
                </a:ext>
              </a:extLst>
            </p:cNvPr>
            <p:cNvSpPr txBox="1"/>
            <p:nvPr/>
          </p:nvSpPr>
          <p:spPr>
            <a:xfrm>
              <a:off x="883920" y="834495"/>
              <a:ext cx="11658600" cy="707886"/>
            </a:xfrm>
            <a:prstGeom prst="rect">
              <a:avLst/>
            </a:prstGeom>
            <a:noFill/>
          </p:spPr>
          <p:txBody>
            <a:bodyPr wrap="square">
              <a:spAutoFit/>
            </a:bodyPr>
            <a:lstStyle/>
            <a:p>
              <a:r>
                <a:rPr lang="en-US" sz="4000" b="1" dirty="0">
                  <a:solidFill>
                    <a:srgbClr val="FFC000"/>
                  </a:solidFill>
                </a:rPr>
                <a:t>American Isolation</a:t>
              </a:r>
            </a:p>
          </p:txBody>
        </p:sp>
        <p:pic>
          <p:nvPicPr>
            <p:cNvPr id="2" name="Picture 1"/>
            <p:cNvPicPr>
              <a:picLocks noChangeAspect="1"/>
            </p:cNvPicPr>
            <p:nvPr/>
          </p:nvPicPr>
          <p:blipFill>
            <a:blip r:embed="rId2"/>
            <a:stretch>
              <a:fillRect/>
            </a:stretch>
          </p:blipFill>
          <p:spPr>
            <a:xfrm>
              <a:off x="298271" y="874959"/>
              <a:ext cx="634190" cy="641046"/>
            </a:xfrm>
            <a:prstGeom prst="rect">
              <a:avLst/>
            </a:prstGeom>
          </p:spPr>
        </p:pic>
      </p:grpSp>
    </p:spTree>
    <p:extLst>
      <p:ext uri="{BB962C8B-B14F-4D97-AF65-F5344CB8AC3E}">
        <p14:creationId xmlns:p14="http://schemas.microsoft.com/office/powerpoint/2010/main" val="183823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89C5B50-D41E-4EBB-A16F-9B11A2D524BB}"/>
              </a:ext>
            </a:extLst>
          </p:cNvPr>
          <p:cNvSpPr txBox="1"/>
          <p:nvPr/>
        </p:nvSpPr>
        <p:spPr>
          <a:xfrm>
            <a:off x="541946" y="742843"/>
            <a:ext cx="11658600" cy="707886"/>
          </a:xfrm>
          <a:prstGeom prst="rect">
            <a:avLst/>
          </a:prstGeom>
          <a:noFill/>
        </p:spPr>
        <p:txBody>
          <a:bodyPr wrap="square">
            <a:spAutoFit/>
          </a:bodyPr>
          <a:lstStyle/>
          <a:p>
            <a:r>
              <a:rPr lang="en-US" sz="4000" b="1" dirty="0">
                <a:solidFill>
                  <a:srgbClr val="FFC000"/>
                </a:solidFill>
              </a:rPr>
              <a:t>The Causes of World War II</a:t>
            </a:r>
          </a:p>
        </p:txBody>
      </p:sp>
      <p:sp>
        <p:nvSpPr>
          <p:cNvPr id="13" name="TextBox 12">
            <a:extLst>
              <a:ext uri="{FF2B5EF4-FFF2-40B4-BE49-F238E27FC236}">
                <a16:creationId xmlns:a16="http://schemas.microsoft.com/office/drawing/2014/main" id="{ACA7A103-AFB9-3246-B732-D20D24F2FF55}"/>
              </a:ext>
            </a:extLst>
          </p:cNvPr>
          <p:cNvSpPr txBox="1"/>
          <p:nvPr/>
        </p:nvSpPr>
        <p:spPr>
          <a:xfrm>
            <a:off x="547284" y="1510951"/>
            <a:ext cx="3648808" cy="369332"/>
          </a:xfrm>
          <a:prstGeom prst="rect">
            <a:avLst/>
          </a:prstGeom>
          <a:noFill/>
        </p:spPr>
        <p:txBody>
          <a:bodyPr wrap="square" rtlCol="0">
            <a:spAutoFit/>
          </a:bodyPr>
          <a:lstStyle/>
          <a:p>
            <a:r>
              <a:rPr lang="en-IE" b="1" dirty="0">
                <a:solidFill>
                  <a:srgbClr val="FFC000"/>
                </a:solidFill>
              </a:rPr>
              <a:t>The Drift to War, 1933–41</a:t>
            </a:r>
          </a:p>
        </p:txBody>
      </p:sp>
      <p:grpSp>
        <p:nvGrpSpPr>
          <p:cNvPr id="2" name="Group 1"/>
          <p:cNvGrpSpPr/>
          <p:nvPr/>
        </p:nvGrpSpPr>
        <p:grpSpPr>
          <a:xfrm>
            <a:off x="798820" y="2729879"/>
            <a:ext cx="10374738" cy="2663044"/>
            <a:chOff x="798820" y="2729879"/>
            <a:chExt cx="10374738" cy="2663044"/>
          </a:xfrm>
        </p:grpSpPr>
        <p:sp>
          <p:nvSpPr>
            <p:cNvPr id="15" name="TextBox 14">
              <a:extLst>
                <a:ext uri="{FF2B5EF4-FFF2-40B4-BE49-F238E27FC236}">
                  <a16:creationId xmlns:a16="http://schemas.microsoft.com/office/drawing/2014/main" id="{8846DEA5-7A6F-1841-B1A3-29E7982CD669}"/>
                </a:ext>
              </a:extLst>
            </p:cNvPr>
            <p:cNvSpPr txBox="1"/>
            <p:nvPr/>
          </p:nvSpPr>
          <p:spPr>
            <a:xfrm>
              <a:off x="798820" y="3960984"/>
              <a:ext cx="1042450" cy="830997"/>
            </a:xfrm>
            <a:prstGeom prst="rect">
              <a:avLst/>
            </a:prstGeom>
            <a:noFill/>
          </p:spPr>
          <p:txBody>
            <a:bodyPr wrap="square" rtlCol="0" anchor="b">
              <a:spAutoFit/>
            </a:bodyPr>
            <a:lstStyle/>
            <a:p>
              <a:pPr algn="ctr"/>
              <a:r>
                <a:rPr lang="en-IE" sz="1600" dirty="0"/>
                <a:t>Hitler came to power</a:t>
              </a:r>
            </a:p>
          </p:txBody>
        </p:sp>
        <p:sp>
          <p:nvSpPr>
            <p:cNvPr id="16" name="TextBox 15">
              <a:extLst>
                <a:ext uri="{FF2B5EF4-FFF2-40B4-BE49-F238E27FC236}">
                  <a16:creationId xmlns:a16="http://schemas.microsoft.com/office/drawing/2014/main" id="{92C67849-52F0-174E-BE8F-5966D9115869}"/>
                </a:ext>
              </a:extLst>
            </p:cNvPr>
            <p:cNvSpPr txBox="1"/>
            <p:nvPr/>
          </p:nvSpPr>
          <p:spPr>
            <a:xfrm>
              <a:off x="2145346" y="3468542"/>
              <a:ext cx="1345364" cy="1323439"/>
            </a:xfrm>
            <a:prstGeom prst="rect">
              <a:avLst/>
            </a:prstGeom>
            <a:noFill/>
          </p:spPr>
          <p:txBody>
            <a:bodyPr wrap="square" rtlCol="0" anchor="b">
              <a:spAutoFit/>
            </a:bodyPr>
            <a:lstStyle/>
            <a:p>
              <a:pPr algn="ctr"/>
              <a:r>
                <a:rPr lang="en-IE" sz="1600" dirty="0"/>
                <a:t>Saar plebiscite</a:t>
              </a:r>
            </a:p>
            <a:p>
              <a:pPr algn="ctr"/>
              <a:r>
                <a:rPr lang="en-IE" sz="1600" dirty="0"/>
                <a:t>Hitler failed to unite with Austria</a:t>
              </a:r>
            </a:p>
          </p:txBody>
        </p:sp>
        <p:sp>
          <p:nvSpPr>
            <p:cNvPr id="17" name="TextBox 16">
              <a:extLst>
                <a:ext uri="{FF2B5EF4-FFF2-40B4-BE49-F238E27FC236}">
                  <a16:creationId xmlns:a16="http://schemas.microsoft.com/office/drawing/2014/main" id="{3BBA8991-8A69-F74C-9849-5CC198474A3B}"/>
                </a:ext>
              </a:extLst>
            </p:cNvPr>
            <p:cNvSpPr txBox="1"/>
            <p:nvPr/>
          </p:nvSpPr>
          <p:spPr>
            <a:xfrm>
              <a:off x="3745173" y="3222321"/>
              <a:ext cx="1442729" cy="1569660"/>
            </a:xfrm>
            <a:prstGeom prst="rect">
              <a:avLst/>
            </a:prstGeom>
            <a:noFill/>
          </p:spPr>
          <p:txBody>
            <a:bodyPr wrap="square" rtlCol="0" anchor="b">
              <a:spAutoFit/>
            </a:bodyPr>
            <a:lstStyle/>
            <a:p>
              <a:pPr algn="ctr"/>
              <a:r>
                <a:rPr lang="en-IE" sz="1600" dirty="0"/>
                <a:t>Germany introduced conscription, broke the Treaty of Versailles</a:t>
              </a:r>
            </a:p>
          </p:txBody>
        </p:sp>
        <p:sp>
          <p:nvSpPr>
            <p:cNvPr id="18" name="TextBox 17">
              <a:extLst>
                <a:ext uri="{FF2B5EF4-FFF2-40B4-BE49-F238E27FC236}">
                  <a16:creationId xmlns:a16="http://schemas.microsoft.com/office/drawing/2014/main" id="{DFB7F801-C80F-7D4B-A84F-2845B729CD11}"/>
                </a:ext>
              </a:extLst>
            </p:cNvPr>
            <p:cNvSpPr txBox="1"/>
            <p:nvPr/>
          </p:nvSpPr>
          <p:spPr>
            <a:xfrm>
              <a:off x="5281087" y="2976099"/>
              <a:ext cx="1299175" cy="1815882"/>
            </a:xfrm>
            <a:prstGeom prst="rect">
              <a:avLst/>
            </a:prstGeom>
            <a:noFill/>
          </p:spPr>
          <p:txBody>
            <a:bodyPr wrap="square" rtlCol="0" anchor="b">
              <a:spAutoFit/>
            </a:bodyPr>
            <a:lstStyle/>
            <a:p>
              <a:pPr algn="ctr"/>
              <a:r>
                <a:rPr lang="en-IE" sz="1600" dirty="0"/>
                <a:t>German troops remilitarised the Rhineland</a:t>
              </a:r>
            </a:p>
            <a:p>
              <a:pPr algn="ctr"/>
              <a:r>
                <a:rPr lang="en-IE" sz="1600" dirty="0"/>
                <a:t>Rome-Berlin Axis</a:t>
              </a:r>
            </a:p>
          </p:txBody>
        </p:sp>
        <p:sp>
          <p:nvSpPr>
            <p:cNvPr id="19" name="TextBox 18">
              <a:extLst>
                <a:ext uri="{FF2B5EF4-FFF2-40B4-BE49-F238E27FC236}">
                  <a16:creationId xmlns:a16="http://schemas.microsoft.com/office/drawing/2014/main" id="{DEAAD431-2D12-1B4D-9700-93E97D49ADD9}"/>
                </a:ext>
              </a:extLst>
            </p:cNvPr>
            <p:cNvSpPr txBox="1"/>
            <p:nvPr/>
          </p:nvSpPr>
          <p:spPr>
            <a:xfrm>
              <a:off x="6953344" y="2976099"/>
              <a:ext cx="1301893" cy="1815882"/>
            </a:xfrm>
            <a:prstGeom prst="rect">
              <a:avLst/>
            </a:prstGeom>
            <a:noFill/>
          </p:spPr>
          <p:txBody>
            <a:bodyPr wrap="square" rtlCol="0" anchor="b">
              <a:spAutoFit/>
            </a:bodyPr>
            <a:lstStyle/>
            <a:p>
              <a:pPr algn="ctr"/>
              <a:r>
                <a:rPr lang="en-IE" sz="1600" dirty="0"/>
                <a:t>Anschluss with Austria Munich Conference</a:t>
              </a:r>
            </a:p>
            <a:p>
              <a:pPr algn="ctr"/>
              <a:r>
                <a:rPr lang="en-IE" sz="1600" dirty="0"/>
                <a:t>Sudetenland taken by Germany</a:t>
              </a:r>
            </a:p>
          </p:txBody>
        </p:sp>
        <p:sp>
          <p:nvSpPr>
            <p:cNvPr id="20" name="TextBox 19">
              <a:extLst>
                <a:ext uri="{FF2B5EF4-FFF2-40B4-BE49-F238E27FC236}">
                  <a16:creationId xmlns:a16="http://schemas.microsoft.com/office/drawing/2014/main" id="{2D4D9483-B17D-0A4D-A9E1-502BED97E01D}"/>
                </a:ext>
              </a:extLst>
            </p:cNvPr>
            <p:cNvSpPr txBox="1"/>
            <p:nvPr/>
          </p:nvSpPr>
          <p:spPr>
            <a:xfrm>
              <a:off x="8727354" y="2729879"/>
              <a:ext cx="1343459" cy="2062102"/>
            </a:xfrm>
            <a:prstGeom prst="rect">
              <a:avLst/>
            </a:prstGeom>
            <a:noFill/>
          </p:spPr>
          <p:txBody>
            <a:bodyPr wrap="square" rtlCol="0" anchor="b">
              <a:spAutoFit/>
            </a:bodyPr>
            <a:lstStyle/>
            <a:p>
              <a:pPr algn="ctr"/>
              <a:r>
                <a:rPr lang="en-IE" sz="1600" dirty="0"/>
                <a:t>Rest of Czechoslovakia taken over by Germany</a:t>
              </a:r>
            </a:p>
            <a:p>
              <a:pPr algn="ctr"/>
              <a:r>
                <a:rPr lang="en-IE" sz="1600" dirty="0"/>
                <a:t>Nazi-Soviet Pact</a:t>
              </a:r>
            </a:p>
            <a:p>
              <a:pPr algn="ctr"/>
              <a:r>
                <a:rPr lang="en-IE" sz="1600" dirty="0"/>
                <a:t>World War II began</a:t>
              </a:r>
            </a:p>
          </p:txBody>
        </p:sp>
        <p:cxnSp>
          <p:nvCxnSpPr>
            <p:cNvPr id="23" name="Straight Connector 22">
              <a:extLst>
                <a:ext uri="{FF2B5EF4-FFF2-40B4-BE49-F238E27FC236}">
                  <a16:creationId xmlns:a16="http://schemas.microsoft.com/office/drawing/2014/main" id="{4EBD9BCF-9CCF-CE4E-BB6F-0DC912A4D78F}"/>
                </a:ext>
              </a:extLst>
            </p:cNvPr>
            <p:cNvCxnSpPr>
              <a:cxnSpLocks/>
            </p:cNvCxnSpPr>
            <p:nvPr/>
          </p:nvCxnSpPr>
          <p:spPr>
            <a:xfrm>
              <a:off x="798820" y="4981037"/>
              <a:ext cx="9962551" cy="1702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F4C3A3-F6B3-2544-9FD4-CE59DCFBA0D6}"/>
                </a:ext>
              </a:extLst>
            </p:cNvPr>
            <p:cNvCxnSpPr>
              <a:cxnSpLocks/>
            </p:cNvCxnSpPr>
            <p:nvPr/>
          </p:nvCxnSpPr>
          <p:spPr>
            <a:xfrm flipV="1">
              <a:off x="2818028" y="4902237"/>
              <a:ext cx="0" cy="903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5CEBD-E4A0-C347-A6C7-D659F93FE168}"/>
                </a:ext>
              </a:extLst>
            </p:cNvPr>
            <p:cNvCxnSpPr>
              <a:cxnSpLocks/>
            </p:cNvCxnSpPr>
            <p:nvPr/>
          </p:nvCxnSpPr>
          <p:spPr>
            <a:xfrm flipV="1">
              <a:off x="4466537" y="4902237"/>
              <a:ext cx="0" cy="903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D6B29D4-83E6-E446-A3C9-57287ECCC84B}"/>
                </a:ext>
              </a:extLst>
            </p:cNvPr>
            <p:cNvCxnSpPr>
              <a:cxnSpLocks/>
            </p:cNvCxnSpPr>
            <p:nvPr/>
          </p:nvCxnSpPr>
          <p:spPr>
            <a:xfrm flipV="1">
              <a:off x="6002451" y="4902237"/>
              <a:ext cx="0" cy="903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7046E24-6005-6946-BE91-09545D49CD2D}"/>
                </a:ext>
              </a:extLst>
            </p:cNvPr>
            <p:cNvCxnSpPr>
              <a:cxnSpLocks/>
            </p:cNvCxnSpPr>
            <p:nvPr/>
          </p:nvCxnSpPr>
          <p:spPr>
            <a:xfrm flipV="1">
              <a:off x="7681564" y="4902237"/>
              <a:ext cx="0" cy="903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825062-BEB5-BB43-AE72-A556BF46DC7C}"/>
                </a:ext>
              </a:extLst>
            </p:cNvPr>
            <p:cNvCxnSpPr>
              <a:cxnSpLocks/>
            </p:cNvCxnSpPr>
            <p:nvPr/>
          </p:nvCxnSpPr>
          <p:spPr>
            <a:xfrm flipV="1">
              <a:off x="9426502" y="4902237"/>
              <a:ext cx="0" cy="903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9FC2D0-8CA9-CE42-8A81-D9100BDEBF5F}"/>
                </a:ext>
              </a:extLst>
            </p:cNvPr>
            <p:cNvCxnSpPr>
              <a:cxnSpLocks/>
            </p:cNvCxnSpPr>
            <p:nvPr/>
          </p:nvCxnSpPr>
          <p:spPr>
            <a:xfrm flipV="1">
              <a:off x="1235632" y="4902237"/>
              <a:ext cx="0" cy="9030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1A746A3-653B-4D48-AA0D-A2CB7494B0B0}"/>
                </a:ext>
              </a:extLst>
            </p:cNvPr>
            <p:cNvSpPr txBox="1"/>
            <p:nvPr/>
          </p:nvSpPr>
          <p:spPr>
            <a:xfrm>
              <a:off x="798820" y="5041696"/>
              <a:ext cx="862653" cy="351227"/>
            </a:xfrm>
            <a:prstGeom prst="rect">
              <a:avLst/>
            </a:prstGeom>
            <a:noFill/>
          </p:spPr>
          <p:txBody>
            <a:bodyPr wrap="square" rtlCol="0">
              <a:spAutoFit/>
            </a:bodyPr>
            <a:lstStyle/>
            <a:p>
              <a:pPr algn="ctr"/>
              <a:r>
                <a:rPr lang="en-IE" sz="1400" b="1" dirty="0">
                  <a:solidFill>
                    <a:srgbClr val="FF0000"/>
                  </a:solidFill>
                </a:rPr>
                <a:t>1933</a:t>
              </a:r>
            </a:p>
          </p:txBody>
        </p:sp>
        <p:sp>
          <p:nvSpPr>
            <p:cNvPr id="31" name="TextBox 30">
              <a:extLst>
                <a:ext uri="{FF2B5EF4-FFF2-40B4-BE49-F238E27FC236}">
                  <a16:creationId xmlns:a16="http://schemas.microsoft.com/office/drawing/2014/main" id="{669B5E7F-E773-B34E-9292-1D5385959D90}"/>
                </a:ext>
              </a:extLst>
            </p:cNvPr>
            <p:cNvSpPr txBox="1"/>
            <p:nvPr/>
          </p:nvSpPr>
          <p:spPr>
            <a:xfrm>
              <a:off x="2371688" y="5041696"/>
              <a:ext cx="862653" cy="351227"/>
            </a:xfrm>
            <a:prstGeom prst="rect">
              <a:avLst/>
            </a:prstGeom>
            <a:noFill/>
          </p:spPr>
          <p:txBody>
            <a:bodyPr wrap="square" rtlCol="0">
              <a:spAutoFit/>
            </a:bodyPr>
            <a:lstStyle/>
            <a:p>
              <a:pPr algn="ctr"/>
              <a:r>
                <a:rPr lang="en-IE" sz="1400" b="1" dirty="0">
                  <a:solidFill>
                    <a:srgbClr val="FF0000"/>
                  </a:solidFill>
                </a:rPr>
                <a:t>1934</a:t>
              </a:r>
            </a:p>
          </p:txBody>
        </p:sp>
        <p:sp>
          <p:nvSpPr>
            <p:cNvPr id="32" name="TextBox 31">
              <a:extLst>
                <a:ext uri="{FF2B5EF4-FFF2-40B4-BE49-F238E27FC236}">
                  <a16:creationId xmlns:a16="http://schemas.microsoft.com/office/drawing/2014/main" id="{A0761228-0F6A-1F40-846A-C4D4A2932A23}"/>
                </a:ext>
              </a:extLst>
            </p:cNvPr>
            <p:cNvSpPr txBox="1"/>
            <p:nvPr/>
          </p:nvSpPr>
          <p:spPr>
            <a:xfrm>
              <a:off x="4035211" y="5041696"/>
              <a:ext cx="862653" cy="351227"/>
            </a:xfrm>
            <a:prstGeom prst="rect">
              <a:avLst/>
            </a:prstGeom>
            <a:noFill/>
          </p:spPr>
          <p:txBody>
            <a:bodyPr wrap="square" rtlCol="0">
              <a:spAutoFit/>
            </a:bodyPr>
            <a:lstStyle/>
            <a:p>
              <a:pPr algn="ctr"/>
              <a:r>
                <a:rPr lang="en-IE" sz="1400" b="1" dirty="0">
                  <a:solidFill>
                    <a:srgbClr val="FF0000"/>
                  </a:solidFill>
                </a:rPr>
                <a:t>1935</a:t>
              </a:r>
            </a:p>
          </p:txBody>
        </p:sp>
        <p:sp>
          <p:nvSpPr>
            <p:cNvPr id="33" name="TextBox 32">
              <a:extLst>
                <a:ext uri="{FF2B5EF4-FFF2-40B4-BE49-F238E27FC236}">
                  <a16:creationId xmlns:a16="http://schemas.microsoft.com/office/drawing/2014/main" id="{677E4079-8D04-7B41-8598-59621C550AE6}"/>
                </a:ext>
              </a:extLst>
            </p:cNvPr>
            <p:cNvSpPr txBox="1"/>
            <p:nvPr/>
          </p:nvSpPr>
          <p:spPr>
            <a:xfrm>
              <a:off x="5571124" y="5041696"/>
              <a:ext cx="862653" cy="351227"/>
            </a:xfrm>
            <a:prstGeom prst="rect">
              <a:avLst/>
            </a:prstGeom>
            <a:noFill/>
          </p:spPr>
          <p:txBody>
            <a:bodyPr wrap="square" rtlCol="0">
              <a:spAutoFit/>
            </a:bodyPr>
            <a:lstStyle/>
            <a:p>
              <a:pPr algn="ctr"/>
              <a:r>
                <a:rPr lang="en-IE" sz="1400" b="1" dirty="0">
                  <a:solidFill>
                    <a:srgbClr val="FF0000"/>
                  </a:solidFill>
                </a:rPr>
                <a:t>1936</a:t>
              </a:r>
            </a:p>
          </p:txBody>
        </p:sp>
        <p:sp>
          <p:nvSpPr>
            <p:cNvPr id="34" name="TextBox 33">
              <a:extLst>
                <a:ext uri="{FF2B5EF4-FFF2-40B4-BE49-F238E27FC236}">
                  <a16:creationId xmlns:a16="http://schemas.microsoft.com/office/drawing/2014/main" id="{DBA48D54-E616-1E48-BBFA-1E8FCEF944BF}"/>
                </a:ext>
              </a:extLst>
            </p:cNvPr>
            <p:cNvSpPr txBox="1"/>
            <p:nvPr/>
          </p:nvSpPr>
          <p:spPr>
            <a:xfrm>
              <a:off x="7243383" y="5041696"/>
              <a:ext cx="862653" cy="351227"/>
            </a:xfrm>
            <a:prstGeom prst="rect">
              <a:avLst/>
            </a:prstGeom>
            <a:noFill/>
          </p:spPr>
          <p:txBody>
            <a:bodyPr wrap="square" rtlCol="0">
              <a:spAutoFit/>
            </a:bodyPr>
            <a:lstStyle/>
            <a:p>
              <a:pPr algn="ctr"/>
              <a:r>
                <a:rPr lang="en-IE" sz="1400" b="1" dirty="0">
                  <a:solidFill>
                    <a:srgbClr val="FF0000"/>
                  </a:solidFill>
                </a:rPr>
                <a:t>1938</a:t>
              </a:r>
            </a:p>
          </p:txBody>
        </p:sp>
        <p:sp>
          <p:nvSpPr>
            <p:cNvPr id="35" name="TextBox 34">
              <a:extLst>
                <a:ext uri="{FF2B5EF4-FFF2-40B4-BE49-F238E27FC236}">
                  <a16:creationId xmlns:a16="http://schemas.microsoft.com/office/drawing/2014/main" id="{996E18B8-BA93-7340-90CC-F49C56C29127}"/>
                </a:ext>
              </a:extLst>
            </p:cNvPr>
            <p:cNvSpPr txBox="1"/>
            <p:nvPr/>
          </p:nvSpPr>
          <p:spPr>
            <a:xfrm>
              <a:off x="8995175" y="5041696"/>
              <a:ext cx="862653" cy="351227"/>
            </a:xfrm>
            <a:prstGeom prst="rect">
              <a:avLst/>
            </a:prstGeom>
            <a:noFill/>
          </p:spPr>
          <p:txBody>
            <a:bodyPr wrap="square" rtlCol="0">
              <a:spAutoFit/>
            </a:bodyPr>
            <a:lstStyle/>
            <a:p>
              <a:pPr algn="ctr"/>
              <a:r>
                <a:rPr lang="en-IE" sz="1400" b="1" dirty="0">
                  <a:solidFill>
                    <a:srgbClr val="FF0000"/>
                  </a:solidFill>
                </a:rPr>
                <a:t>1939</a:t>
              </a:r>
            </a:p>
          </p:txBody>
        </p:sp>
        <p:cxnSp>
          <p:nvCxnSpPr>
            <p:cNvPr id="36" name="Straight Connector 35">
              <a:extLst>
                <a:ext uri="{FF2B5EF4-FFF2-40B4-BE49-F238E27FC236}">
                  <a16:creationId xmlns:a16="http://schemas.microsoft.com/office/drawing/2014/main" id="{D591C49F-4DB0-B340-A160-60AD3F6C64B8}"/>
                </a:ext>
              </a:extLst>
            </p:cNvPr>
            <p:cNvCxnSpPr>
              <a:cxnSpLocks/>
            </p:cNvCxnSpPr>
            <p:nvPr/>
          </p:nvCxnSpPr>
          <p:spPr>
            <a:xfrm flipV="1">
              <a:off x="10627517" y="4902237"/>
              <a:ext cx="0" cy="9030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C24080-065E-F041-AEF6-4218A4B0ADB5}"/>
                </a:ext>
              </a:extLst>
            </p:cNvPr>
            <p:cNvSpPr txBox="1"/>
            <p:nvPr/>
          </p:nvSpPr>
          <p:spPr>
            <a:xfrm>
              <a:off x="10207053" y="5041696"/>
              <a:ext cx="862653" cy="351227"/>
            </a:xfrm>
            <a:prstGeom prst="rect">
              <a:avLst/>
            </a:prstGeom>
            <a:noFill/>
          </p:spPr>
          <p:txBody>
            <a:bodyPr wrap="square" rtlCol="0">
              <a:spAutoFit/>
            </a:bodyPr>
            <a:lstStyle/>
            <a:p>
              <a:pPr algn="ctr"/>
              <a:r>
                <a:rPr lang="en-IE" sz="1400" b="1" dirty="0">
                  <a:solidFill>
                    <a:srgbClr val="FF0000"/>
                  </a:solidFill>
                </a:rPr>
                <a:t>1941</a:t>
              </a:r>
            </a:p>
          </p:txBody>
        </p:sp>
        <p:sp>
          <p:nvSpPr>
            <p:cNvPr id="22" name="TextBox 21">
              <a:extLst>
                <a:ext uri="{FF2B5EF4-FFF2-40B4-BE49-F238E27FC236}">
                  <a16:creationId xmlns:a16="http://schemas.microsoft.com/office/drawing/2014/main" id="{9BDBB00D-32C2-AE4D-AFE5-7DBF3112BA4B}"/>
                </a:ext>
              </a:extLst>
            </p:cNvPr>
            <p:cNvSpPr txBox="1"/>
            <p:nvPr/>
          </p:nvSpPr>
          <p:spPr>
            <a:xfrm>
              <a:off x="10107669" y="3723834"/>
              <a:ext cx="1065889" cy="1077218"/>
            </a:xfrm>
            <a:prstGeom prst="rect">
              <a:avLst/>
            </a:prstGeom>
            <a:noFill/>
          </p:spPr>
          <p:txBody>
            <a:bodyPr wrap="square" rtlCol="0" anchor="b">
              <a:spAutoFit/>
            </a:bodyPr>
            <a:lstStyle/>
            <a:p>
              <a:pPr algn="ctr"/>
              <a:r>
                <a:rPr lang="en-IE" sz="1600" dirty="0"/>
                <a:t>Japanese attack on Pearl Harbour</a:t>
              </a:r>
            </a:p>
          </p:txBody>
        </p:sp>
      </p:grpSp>
    </p:spTree>
    <p:extLst>
      <p:ext uri="{BB962C8B-B14F-4D97-AF65-F5344CB8AC3E}">
        <p14:creationId xmlns:p14="http://schemas.microsoft.com/office/powerpoint/2010/main" val="34800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42301" y="553843"/>
            <a:ext cx="11058991" cy="6069149"/>
            <a:chOff x="442301" y="661379"/>
            <a:chExt cx="11058991" cy="5753149"/>
          </a:xfrm>
        </p:grpSpPr>
        <p:sp>
          <p:nvSpPr>
            <p:cNvPr id="5" name="Rectangle 4">
              <a:extLst>
                <a:ext uri="{FF2B5EF4-FFF2-40B4-BE49-F238E27FC236}">
                  <a16:creationId xmlns:a16="http://schemas.microsoft.com/office/drawing/2014/main" id="{6C7F4AE7-7697-4C2E-ADC3-373A720F0A00}"/>
                </a:ext>
              </a:extLst>
            </p:cNvPr>
            <p:cNvSpPr/>
            <p:nvPr/>
          </p:nvSpPr>
          <p:spPr>
            <a:xfrm>
              <a:off x="809846" y="1119047"/>
              <a:ext cx="10691446" cy="5295481"/>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834D9B6F-BC29-4765-A16F-E7CBD9C02F13}"/>
                </a:ext>
              </a:extLst>
            </p:cNvPr>
            <p:cNvSpPr txBox="1"/>
            <p:nvPr/>
          </p:nvSpPr>
          <p:spPr>
            <a:xfrm>
              <a:off x="1400187" y="1119047"/>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7" name="Picture 6"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661379"/>
              <a:ext cx="1086781" cy="1086781"/>
            </a:xfrm>
            <a:prstGeom prst="rect">
              <a:avLst/>
            </a:prstGeom>
          </p:spPr>
        </p:pic>
      </p:grpSp>
      <p:sp>
        <p:nvSpPr>
          <p:cNvPr id="8" name="Rectangle 7"/>
          <p:cNvSpPr/>
          <p:nvPr/>
        </p:nvSpPr>
        <p:spPr>
          <a:xfrm>
            <a:off x="1400892" y="1589472"/>
            <a:ext cx="5169557" cy="369332"/>
          </a:xfrm>
          <a:prstGeom prst="rect">
            <a:avLst/>
          </a:prstGeom>
        </p:spPr>
        <p:txBody>
          <a:bodyPr wrap="none" lIns="91440" tIns="45720" rIns="91440" bIns="45720" anchor="t">
            <a:spAutoFit/>
          </a:bodyPr>
          <a:lstStyle/>
          <a:p>
            <a:r>
              <a:rPr lang="en-IE" b="1" dirty="0"/>
              <a:t>Match the beginning and ending of these sentences:</a:t>
            </a:r>
          </a:p>
        </p:txBody>
      </p:sp>
      <p:graphicFrame>
        <p:nvGraphicFramePr>
          <p:cNvPr id="10" name="Table 9">
            <a:extLst>
              <a:ext uri="{FF2B5EF4-FFF2-40B4-BE49-F238E27FC236}">
                <a16:creationId xmlns:a16="http://schemas.microsoft.com/office/drawing/2014/main" id="{1CDA3E4A-B29E-7744-821F-CBBF6C082746}"/>
              </a:ext>
            </a:extLst>
          </p:cNvPr>
          <p:cNvGraphicFramePr>
            <a:graphicFrameLocks noGrp="1"/>
          </p:cNvGraphicFramePr>
          <p:nvPr>
            <p:extLst>
              <p:ext uri="{D42A27DB-BD31-4B8C-83A1-F6EECF244321}">
                <p14:modId xmlns:p14="http://schemas.microsoft.com/office/powerpoint/2010/main" val="984572983"/>
              </p:ext>
            </p:extLst>
          </p:nvPr>
        </p:nvGraphicFramePr>
        <p:xfrm>
          <a:off x="1298960" y="2086994"/>
          <a:ext cx="10007125" cy="4319998"/>
        </p:xfrm>
        <a:graphic>
          <a:graphicData uri="http://schemas.openxmlformats.org/drawingml/2006/table">
            <a:tbl>
              <a:tblPr firstRow="1" firstCol="1" bandRow="1">
                <a:tableStyleId>{16D9F66E-5EB9-4882-86FB-DCBF35E3C3E4}</a:tableStyleId>
              </a:tblPr>
              <a:tblGrid>
                <a:gridCol w="4916409">
                  <a:extLst>
                    <a:ext uri="{9D8B030D-6E8A-4147-A177-3AD203B41FA5}">
                      <a16:colId xmlns:a16="http://schemas.microsoft.com/office/drawing/2014/main" val="1025913516"/>
                    </a:ext>
                  </a:extLst>
                </a:gridCol>
                <a:gridCol w="5090716">
                  <a:extLst>
                    <a:ext uri="{9D8B030D-6E8A-4147-A177-3AD203B41FA5}">
                      <a16:colId xmlns:a16="http://schemas.microsoft.com/office/drawing/2014/main" val="4014310377"/>
                    </a:ext>
                  </a:extLst>
                </a:gridCol>
              </a:tblGrid>
              <a:tr h="692296">
                <a:tc>
                  <a:txBody>
                    <a:bodyPr/>
                    <a:lstStyle/>
                    <a:p>
                      <a:pPr>
                        <a:lnSpc>
                          <a:spcPct val="100000"/>
                        </a:lnSpc>
                      </a:pPr>
                      <a:r>
                        <a:rPr lang="en-US" sz="1400" b="0" dirty="0">
                          <a:effectLst/>
                        </a:rPr>
                        <a:t>1. Hitler wanted to create a Greater Germany </a:t>
                      </a:r>
                      <a:br>
                        <a:rPr lang="en-US" sz="1400" b="0" dirty="0">
                          <a:effectLst/>
                        </a:rPr>
                      </a:br>
                      <a:r>
                        <a:rPr lang="en-US" sz="1400" b="0" dirty="0">
                          <a:effectLst/>
                        </a:rPr>
                        <a:t>(</a:t>
                      </a:r>
                      <a:r>
                        <a:rPr lang="en-US" sz="1400" b="0" dirty="0" err="1">
                          <a:effectLst/>
                        </a:rPr>
                        <a:t>Grossdeutschland</a:t>
                      </a:r>
                      <a:r>
                        <a:rPr lang="en-US" sz="1400" b="0" dirty="0">
                          <a:effectLst/>
                        </a:rPr>
                        <a:t>) …</a:t>
                      </a:r>
                    </a:p>
                  </a:txBody>
                  <a:tcPr anchor="ctr"/>
                </a:tc>
                <a:tc>
                  <a:txBody>
                    <a:bodyPr/>
                    <a:lstStyle/>
                    <a:p>
                      <a:pPr>
                        <a:lnSpc>
                          <a:spcPct val="100000"/>
                        </a:lnSpc>
                      </a:pPr>
                      <a:r>
                        <a:rPr lang="en-US" sz="1400" b="0" dirty="0">
                          <a:effectLst/>
                        </a:rPr>
                        <a:t>A. … met at the Munich Conference.</a:t>
                      </a:r>
                    </a:p>
                  </a:txBody>
                  <a:tcPr anchor="ctr"/>
                </a:tc>
                <a:extLst>
                  <a:ext uri="{0D108BD9-81ED-4DB2-BD59-A6C34878D82A}">
                    <a16:rowId xmlns:a16="http://schemas.microsoft.com/office/drawing/2014/main" val="649501439"/>
                  </a:ext>
                </a:extLst>
              </a:tr>
              <a:tr h="388270">
                <a:tc>
                  <a:txBody>
                    <a:bodyPr/>
                    <a:lstStyle/>
                    <a:p>
                      <a:pPr>
                        <a:lnSpc>
                          <a:spcPct val="100000"/>
                        </a:lnSpc>
                      </a:pPr>
                      <a:r>
                        <a:rPr lang="en-US" sz="1400" b="0" dirty="0">
                          <a:effectLst/>
                        </a:rPr>
                        <a:t>2. Hitler wanted to destroy …</a:t>
                      </a:r>
                      <a:endParaRPr lang="en-IE"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1400" dirty="0">
                          <a:effectLst/>
                        </a:rPr>
                        <a:t>B. … it did not want a repetition of the horrors of WWI.</a:t>
                      </a:r>
                    </a:p>
                  </a:txBody>
                  <a:tcPr anchor="ctr"/>
                </a:tc>
                <a:extLst>
                  <a:ext uri="{0D108BD9-81ED-4DB2-BD59-A6C34878D82A}">
                    <a16:rowId xmlns:a16="http://schemas.microsoft.com/office/drawing/2014/main" val="1866264335"/>
                  </a:ext>
                </a:extLst>
              </a:tr>
              <a:tr h="388270">
                <a:tc>
                  <a:txBody>
                    <a:bodyPr/>
                    <a:lstStyle/>
                    <a:p>
                      <a:pPr>
                        <a:lnSpc>
                          <a:spcPct val="100000"/>
                        </a:lnSpc>
                      </a:pPr>
                      <a:r>
                        <a:rPr lang="en-IE" sz="1400" b="0" dirty="0">
                          <a:solidFill>
                            <a:schemeClr val="tx1"/>
                          </a:solidFill>
                        </a:rPr>
                        <a:t>3. Hitler broke the Treaty of Versailles …</a:t>
                      </a:r>
                      <a:endParaRPr lang="en-IE"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1400" dirty="0">
                          <a:effectLst/>
                        </a:rPr>
                        <a:t>C. … by uniting all German-speaking people.</a:t>
                      </a:r>
                    </a:p>
                  </a:txBody>
                  <a:tcPr anchor="ctr"/>
                </a:tc>
                <a:extLst>
                  <a:ext uri="{0D108BD9-81ED-4DB2-BD59-A6C34878D82A}">
                    <a16:rowId xmlns:a16="http://schemas.microsoft.com/office/drawing/2014/main" val="3318480357"/>
                  </a:ext>
                </a:extLst>
              </a:tr>
              <a:tr h="3882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sz="1400" b="0" dirty="0">
                          <a:solidFill>
                            <a:schemeClr val="tx1"/>
                          </a:solidFill>
                        </a:rPr>
                        <a:t>4. Hitler took a great gamble by …</a:t>
                      </a:r>
                    </a:p>
                  </a:txBody>
                  <a:tcPr anchor="ctr"/>
                </a:tc>
                <a:tc>
                  <a:txBody>
                    <a:bodyPr/>
                    <a:lstStyle/>
                    <a:p>
                      <a:pPr>
                        <a:lnSpc>
                          <a:spcPct val="100000"/>
                        </a:lnSpc>
                      </a:pPr>
                      <a:r>
                        <a:rPr lang="en-US" sz="1400" dirty="0">
                          <a:effectLst/>
                        </a:rPr>
                        <a:t>D. … so they signed the Nazi-Soviet Pact in 1939.</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95477202"/>
                  </a:ext>
                </a:extLst>
              </a:tr>
              <a:tr h="691163">
                <a:tc>
                  <a:txBody>
                    <a:bodyPr/>
                    <a:lstStyle/>
                    <a:p>
                      <a:pPr>
                        <a:lnSpc>
                          <a:spcPct val="100000"/>
                        </a:lnSpc>
                      </a:pPr>
                      <a:r>
                        <a:rPr lang="en-IE" sz="1400" b="0" dirty="0">
                          <a:solidFill>
                            <a:schemeClr val="tx1"/>
                          </a:solidFill>
                        </a:rPr>
                        <a:t>5. The British government followed a policy of appeasement because …</a:t>
                      </a:r>
                      <a:endParaRPr lang="en-IE"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1400" dirty="0">
                          <a:effectLst/>
                        </a:rPr>
                        <a:t>E. … sending German troops to reoccupy (</a:t>
                      </a:r>
                      <a:r>
                        <a:rPr lang="en-US" sz="1400" dirty="0" err="1">
                          <a:effectLst/>
                        </a:rPr>
                        <a:t>remilitarise</a:t>
                      </a:r>
                      <a:r>
                        <a:rPr lang="en-US" sz="1400" dirty="0">
                          <a:effectLst/>
                        </a:rPr>
                        <a:t>) the Rhineland.</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20777561"/>
                  </a:ext>
                </a:extLst>
              </a:tr>
              <a:tr h="691163">
                <a:tc>
                  <a:txBody>
                    <a:bodyPr/>
                    <a:lstStyle/>
                    <a:p>
                      <a:pPr>
                        <a:lnSpc>
                          <a:spcPct val="100000"/>
                        </a:lnSpc>
                      </a:pPr>
                      <a:r>
                        <a:rPr lang="en-IE" sz="1400" b="0" dirty="0">
                          <a:solidFill>
                            <a:schemeClr val="tx1"/>
                          </a:solidFill>
                        </a:rPr>
                        <a:t>6. The United States was not prepared to help Britain or France …</a:t>
                      </a:r>
                      <a:endParaRPr lang="en-IE"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1400" dirty="0">
                          <a:effectLst/>
                        </a:rPr>
                        <a:t>F. ... by introducing conscription and beginning submarine construction.</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0528765"/>
                  </a:ext>
                </a:extLst>
              </a:tr>
              <a:tr h="3882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sz="1400" b="0" dirty="0">
                          <a:solidFill>
                            <a:schemeClr val="tx1"/>
                          </a:solidFill>
                        </a:rPr>
                        <a:t>7. Hitler, Chamberlain, Mussolini and Daladier (France) …</a:t>
                      </a:r>
                    </a:p>
                  </a:txBody>
                  <a:tcPr anchor="ctr"/>
                </a:tc>
                <a:tc>
                  <a:txBody>
                    <a:bodyPr/>
                    <a:lstStyle/>
                    <a:p>
                      <a:pPr>
                        <a:lnSpc>
                          <a:spcPct val="100000"/>
                        </a:lnSpc>
                      </a:pPr>
                      <a:r>
                        <a:rPr lang="en-US" sz="1400" dirty="0">
                          <a:effectLst/>
                        </a:rPr>
                        <a:t>G. … because it followed a policy of isolation.</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36874219"/>
                  </a:ext>
                </a:extLst>
              </a:tr>
              <a:tr h="6922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sz="1400" b="0" dirty="0">
                          <a:solidFill>
                            <a:schemeClr val="tx1"/>
                          </a:solidFill>
                        </a:rPr>
                        <a:t>8. Hitler and Stalin, the leader of the Soviet Union, did not want to fight each other yet,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sz="1400" b="0" dirty="0">
                          <a:solidFill>
                            <a:schemeClr val="tx1"/>
                          </a:solidFill>
                        </a:rPr>
                        <a:t>H. … … the Treaty of Versailles</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9197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442301" y="553843"/>
            <a:ext cx="11058991" cy="6069149"/>
            <a:chOff x="442301" y="661379"/>
            <a:chExt cx="11058991" cy="5753149"/>
          </a:xfrm>
        </p:grpSpPr>
        <p:sp>
          <p:nvSpPr>
            <p:cNvPr id="5" name="Rectangle 4">
              <a:extLst>
                <a:ext uri="{FF2B5EF4-FFF2-40B4-BE49-F238E27FC236}">
                  <a16:creationId xmlns:a16="http://schemas.microsoft.com/office/drawing/2014/main" id="{6C7F4AE7-7697-4C2E-ADC3-373A720F0A00}"/>
                </a:ext>
              </a:extLst>
            </p:cNvPr>
            <p:cNvSpPr/>
            <p:nvPr/>
          </p:nvSpPr>
          <p:spPr>
            <a:xfrm>
              <a:off x="809846" y="1119047"/>
              <a:ext cx="10691446" cy="5295481"/>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834D9B6F-BC29-4765-A16F-E7CBD9C02F13}"/>
                </a:ext>
              </a:extLst>
            </p:cNvPr>
            <p:cNvSpPr txBox="1"/>
            <p:nvPr/>
          </p:nvSpPr>
          <p:spPr>
            <a:xfrm>
              <a:off x="1400187" y="1119047"/>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7" name="Picture 6"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661379"/>
              <a:ext cx="1086781" cy="1086781"/>
            </a:xfrm>
            <a:prstGeom prst="rect">
              <a:avLst/>
            </a:prstGeom>
          </p:spPr>
        </p:pic>
      </p:grpSp>
      <p:sp>
        <p:nvSpPr>
          <p:cNvPr id="2" name="Rectangle 1"/>
          <p:cNvSpPr/>
          <p:nvPr/>
        </p:nvSpPr>
        <p:spPr>
          <a:xfrm>
            <a:off x="1417984" y="1671904"/>
            <a:ext cx="5415842" cy="369332"/>
          </a:xfrm>
          <a:prstGeom prst="rect">
            <a:avLst/>
          </a:prstGeom>
        </p:spPr>
        <p:txBody>
          <a:bodyPr wrap="none">
            <a:spAutoFit/>
          </a:bodyPr>
          <a:lstStyle/>
          <a:p>
            <a:r>
              <a:rPr lang="en-IE" b="1" dirty="0"/>
              <a:t>Identify each of the areas or features numbered 1 to 8:</a:t>
            </a:r>
          </a:p>
        </p:txBody>
      </p:sp>
      <p:pic>
        <p:nvPicPr>
          <p:cNvPr id="9" name="Picture 8">
            <a:extLst>
              <a:ext uri="{FF2B5EF4-FFF2-40B4-BE49-F238E27FC236}">
                <a16:creationId xmlns:a16="http://schemas.microsoft.com/office/drawing/2014/main" id="{AFBDC08D-88BC-4D41-B58F-376D36327A81}"/>
              </a:ext>
            </a:extLst>
          </p:cNvPr>
          <p:cNvPicPr>
            <a:picLocks noChangeAspect="1"/>
          </p:cNvPicPr>
          <p:nvPr/>
        </p:nvPicPr>
        <p:blipFill>
          <a:blip r:embed="rId3"/>
          <a:stretch>
            <a:fillRect/>
          </a:stretch>
        </p:blipFill>
        <p:spPr>
          <a:xfrm>
            <a:off x="1486352" y="2229261"/>
            <a:ext cx="5629418" cy="4010823"/>
          </a:xfrm>
          <a:prstGeom prst="rect">
            <a:avLst/>
          </a:prstGeom>
        </p:spPr>
      </p:pic>
      <p:grpSp>
        <p:nvGrpSpPr>
          <p:cNvPr id="3" name="Group 2"/>
          <p:cNvGrpSpPr/>
          <p:nvPr/>
        </p:nvGrpSpPr>
        <p:grpSpPr>
          <a:xfrm>
            <a:off x="7250365" y="3169725"/>
            <a:ext cx="4250927" cy="1678501"/>
            <a:chOff x="7250365" y="3169725"/>
            <a:chExt cx="4250927" cy="1678501"/>
          </a:xfrm>
        </p:grpSpPr>
        <p:sp>
          <p:nvSpPr>
            <p:cNvPr id="10" name="Rectangle 9">
              <a:extLst>
                <a:ext uri="{FF2B5EF4-FFF2-40B4-BE49-F238E27FC236}">
                  <a16:creationId xmlns:a16="http://schemas.microsoft.com/office/drawing/2014/main" id="{58D54965-C159-4933-8E76-E2567D767E27}"/>
                </a:ext>
              </a:extLst>
            </p:cNvPr>
            <p:cNvSpPr/>
            <p:nvPr/>
          </p:nvSpPr>
          <p:spPr>
            <a:xfrm>
              <a:off x="7521318" y="3423408"/>
              <a:ext cx="3910521" cy="14248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1" name="Picture 10" descr="Icon&#10;&#10;Description automatically generated">
              <a:extLst>
                <a:ext uri="{FF2B5EF4-FFF2-40B4-BE49-F238E27FC236}">
                  <a16:creationId xmlns:a16="http://schemas.microsoft.com/office/drawing/2014/main" id="{24FF1ABF-409F-4DF9-9E82-6BE5A576E2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50365" y="3169725"/>
              <a:ext cx="541911" cy="507367"/>
            </a:xfrm>
            <a:prstGeom prst="rect">
              <a:avLst/>
            </a:prstGeom>
          </p:spPr>
        </p:pic>
        <p:sp>
          <p:nvSpPr>
            <p:cNvPr id="12" name="TextBox 11">
              <a:extLst>
                <a:ext uri="{FF2B5EF4-FFF2-40B4-BE49-F238E27FC236}">
                  <a16:creationId xmlns:a16="http://schemas.microsoft.com/office/drawing/2014/main" id="{BB6CF64E-D460-4BF2-8078-1332345F5474}"/>
                </a:ext>
              </a:extLst>
            </p:cNvPr>
            <p:cNvSpPr txBox="1"/>
            <p:nvPr/>
          </p:nvSpPr>
          <p:spPr>
            <a:xfrm>
              <a:off x="7798368" y="3456225"/>
              <a:ext cx="3702924" cy="1323439"/>
            </a:xfrm>
            <a:prstGeom prst="rect">
              <a:avLst/>
            </a:prstGeom>
            <a:noFill/>
          </p:spPr>
          <p:txBody>
            <a:bodyPr wrap="square" rtlCol="0" anchor="ctr">
              <a:spAutoFit/>
            </a:bodyPr>
            <a:lstStyle/>
            <a:p>
              <a:r>
                <a:rPr lang="en-IN" sz="2000" b="1" dirty="0"/>
                <a:t>Areas 1 – 5?</a:t>
              </a:r>
            </a:p>
            <a:p>
              <a:r>
                <a:rPr lang="en-IN" sz="2000" b="1" dirty="0"/>
                <a:t>6. What is the name of the line?</a:t>
              </a:r>
            </a:p>
            <a:p>
              <a:r>
                <a:rPr lang="en-IN" sz="2000" b="1" dirty="0"/>
                <a:t>7. What does the arrow indicate?</a:t>
              </a:r>
            </a:p>
            <a:p>
              <a:r>
                <a:rPr lang="en-IN" sz="2000" b="1" dirty="0"/>
                <a:t>8. What does the arrow indicate?</a:t>
              </a:r>
            </a:p>
          </p:txBody>
        </p:sp>
      </p:grpSp>
    </p:spTree>
    <p:extLst>
      <p:ext uri="{BB962C8B-B14F-4D97-AF65-F5344CB8AC3E}">
        <p14:creationId xmlns:p14="http://schemas.microsoft.com/office/powerpoint/2010/main" val="277512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42301" y="596571"/>
            <a:ext cx="11120159" cy="4864192"/>
            <a:chOff x="442301" y="596571"/>
            <a:chExt cx="11120159" cy="4864192"/>
          </a:xfrm>
        </p:grpSpPr>
        <p:sp>
          <p:nvSpPr>
            <p:cNvPr id="9" name="Rectangle 8">
              <a:extLst>
                <a:ext uri="{FF2B5EF4-FFF2-40B4-BE49-F238E27FC236}">
                  <a16:creationId xmlns:a16="http://schemas.microsoft.com/office/drawing/2014/main" id="{6C7F4AE7-7697-4C2E-ADC3-373A720F0A00}"/>
                </a:ext>
              </a:extLst>
            </p:cNvPr>
            <p:cNvSpPr/>
            <p:nvPr/>
          </p:nvSpPr>
          <p:spPr>
            <a:xfrm>
              <a:off x="809846" y="1054238"/>
              <a:ext cx="10752614" cy="4406525"/>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TextBox 9">
              <a:extLst>
                <a:ext uri="{FF2B5EF4-FFF2-40B4-BE49-F238E27FC236}">
                  <a16:creationId xmlns:a16="http://schemas.microsoft.com/office/drawing/2014/main" id="{834D9B6F-BC29-4765-A16F-E7CBD9C02F13}"/>
                </a:ext>
              </a:extLst>
            </p:cNvPr>
            <p:cNvSpPr txBox="1"/>
            <p:nvPr/>
          </p:nvSpPr>
          <p:spPr>
            <a:xfrm>
              <a:off x="1400187" y="1054239"/>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11" name="Picture 10"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596571"/>
              <a:ext cx="1086781" cy="1086781"/>
            </a:xfrm>
            <a:prstGeom prst="rect">
              <a:avLst/>
            </a:prstGeom>
          </p:spPr>
        </p:pic>
      </p:grpSp>
      <p:sp>
        <p:nvSpPr>
          <p:cNvPr id="12" name="TextBox 11">
            <a:extLst>
              <a:ext uri="{FF2B5EF4-FFF2-40B4-BE49-F238E27FC236}">
                <a16:creationId xmlns:a16="http://schemas.microsoft.com/office/drawing/2014/main" id="{6D04AFB4-E4D1-487E-BA0B-11527D6D612F}"/>
              </a:ext>
            </a:extLst>
          </p:cNvPr>
          <p:cNvSpPr txBox="1"/>
          <p:nvPr/>
        </p:nvSpPr>
        <p:spPr>
          <a:xfrm>
            <a:off x="1321350" y="1683352"/>
            <a:ext cx="10112923" cy="3693319"/>
          </a:xfrm>
          <a:prstGeom prst="rect">
            <a:avLst/>
          </a:prstGeom>
          <a:noFill/>
        </p:spPr>
        <p:txBody>
          <a:bodyPr wrap="square">
            <a:spAutoFit/>
          </a:bodyPr>
          <a:lstStyle/>
          <a:p>
            <a:pPr marL="342900" indent="-342900">
              <a:buClr>
                <a:srgbClr val="11AD9A"/>
              </a:buClr>
              <a:buFont typeface="+mj-lt"/>
              <a:buAutoNum type="arabicPeriod"/>
            </a:pPr>
            <a:r>
              <a:rPr lang="en-US" sz="2600" dirty="0"/>
              <a:t>Why did the Germans resent (dislike) the terms of the Treaty of Versailles?</a:t>
            </a:r>
          </a:p>
          <a:p>
            <a:pPr marL="342900" indent="-342900">
              <a:buClr>
                <a:srgbClr val="11AD9A"/>
              </a:buClr>
              <a:buFont typeface="+mj-lt"/>
              <a:buAutoNum type="arabicPeriod"/>
            </a:pPr>
            <a:r>
              <a:rPr lang="en-US" sz="2600" dirty="0"/>
              <a:t>How would the achievement of Hitler’s aims in foreign policy cause war?</a:t>
            </a:r>
          </a:p>
          <a:p>
            <a:pPr marL="342900" indent="-342900">
              <a:buClr>
                <a:srgbClr val="11AD9A"/>
              </a:buClr>
              <a:buFont typeface="+mj-lt"/>
              <a:buAutoNum type="arabicPeriod"/>
            </a:pPr>
            <a:r>
              <a:rPr lang="en-US" sz="2600" dirty="0"/>
              <a:t>How did German rearmament break the Treaty of Versailles?</a:t>
            </a:r>
          </a:p>
          <a:p>
            <a:pPr marL="342900" indent="-342900">
              <a:buClr>
                <a:srgbClr val="11AD9A"/>
              </a:buClr>
              <a:buFont typeface="+mj-lt"/>
              <a:buAutoNum type="arabicPeriod"/>
            </a:pPr>
            <a:r>
              <a:rPr lang="en-US" sz="2600" dirty="0"/>
              <a:t>How did German rearmament contribute to causing World War II?</a:t>
            </a:r>
          </a:p>
          <a:p>
            <a:pPr marL="342000" indent="-342000">
              <a:buClr>
                <a:srgbClr val="11AD9A"/>
              </a:buClr>
              <a:buFont typeface="+mj-lt"/>
              <a:buAutoNum type="arabicPeriod" startAt="5"/>
            </a:pPr>
            <a:r>
              <a:rPr lang="en-US" sz="2600" dirty="0"/>
              <a:t>How did the policy of appeasement contribute to causing World War II?</a:t>
            </a:r>
          </a:p>
          <a:p>
            <a:pPr marL="342000" indent="-342000">
              <a:buClr>
                <a:srgbClr val="11AD9A"/>
              </a:buClr>
              <a:buFont typeface="+mj-lt"/>
              <a:buAutoNum type="arabicPeriod" startAt="5"/>
            </a:pPr>
            <a:r>
              <a:rPr lang="en-US" sz="2600" dirty="0"/>
              <a:t>How did the Nazi-Soviet Pact contribute to the causes of World War II?</a:t>
            </a:r>
          </a:p>
          <a:p>
            <a:pPr marL="342000" indent="-342000">
              <a:buClr>
                <a:srgbClr val="11AD9A"/>
              </a:buClr>
              <a:buFont typeface="+mj-lt"/>
              <a:buAutoNum type="arabicPeriod" startAt="5"/>
            </a:pPr>
            <a:r>
              <a:rPr lang="en-US" sz="2600" dirty="0"/>
              <a:t>How did Japanese expansion contribute to the causes of World War II?</a:t>
            </a:r>
          </a:p>
        </p:txBody>
      </p:sp>
    </p:spTree>
    <p:extLst>
      <p:ext uri="{BB962C8B-B14F-4D97-AF65-F5344CB8AC3E}">
        <p14:creationId xmlns:p14="http://schemas.microsoft.com/office/powerpoint/2010/main" val="3643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95261" y="1286662"/>
            <a:ext cx="7710531" cy="4593408"/>
          </a:xfrm>
          <a:prstGeom prst="rect">
            <a:avLst/>
          </a:prstGeom>
        </p:spPr>
      </p:pic>
      <p:pic>
        <p:nvPicPr>
          <p:cNvPr id="12" name="Picture 11">
            <a:extLst>
              <a:ext uri="{FF2B5EF4-FFF2-40B4-BE49-F238E27FC236}">
                <a16:creationId xmlns:a16="http://schemas.microsoft.com/office/drawing/2014/main" id="{67A438C2-8C78-499C-918B-79B903076A6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340" r="2447" b="3139"/>
          <a:stretch/>
        </p:blipFill>
        <p:spPr>
          <a:xfrm>
            <a:off x="8556682" y="2532669"/>
            <a:ext cx="3218085" cy="2101393"/>
          </a:xfrm>
          <a:prstGeom prst="rect">
            <a:avLst/>
          </a:prstGeom>
        </p:spPr>
      </p:pic>
    </p:spTree>
    <p:extLst>
      <p:ext uri="{BB962C8B-B14F-4D97-AF65-F5344CB8AC3E}">
        <p14:creationId xmlns:p14="http://schemas.microsoft.com/office/powerpoint/2010/main" val="136578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CF80BF-D305-E843-AF8E-56D086C43506}"/>
              </a:ext>
            </a:extLst>
          </p:cNvPr>
          <p:cNvSpPr txBox="1"/>
          <p:nvPr/>
        </p:nvSpPr>
        <p:spPr>
          <a:xfrm>
            <a:off x="4199367" y="5713852"/>
            <a:ext cx="3314701" cy="369332"/>
          </a:xfrm>
          <a:prstGeom prst="rect">
            <a:avLst/>
          </a:prstGeom>
          <a:solidFill>
            <a:schemeClr val="bg1"/>
          </a:solidFill>
          <a:ln>
            <a:solidFill>
              <a:schemeClr val="tx1"/>
            </a:solidFill>
          </a:ln>
        </p:spPr>
        <p:txBody>
          <a:bodyPr wrap="square" rtlCol="0">
            <a:spAutoFit/>
          </a:bodyPr>
          <a:lstStyle/>
          <a:p>
            <a:pPr algn="ctr"/>
            <a:r>
              <a:rPr lang="en-IE" dirty="0"/>
              <a:t>**Note your choices**</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53836" y="2120225"/>
            <a:ext cx="10284328" cy="2332133"/>
          </a:xfrm>
          <a:prstGeom prst="rect">
            <a:avLst/>
          </a:prstGeom>
        </p:spPr>
      </p:pic>
      <p:sp>
        <p:nvSpPr>
          <p:cNvPr id="6" name="Title 5">
            <a:extLst>
              <a:ext uri="{FF2B5EF4-FFF2-40B4-BE49-F238E27FC236}">
                <a16:creationId xmlns:a16="http://schemas.microsoft.com/office/drawing/2014/main" id="{51279E69-9FEE-4E54-B0E1-0B617DD215D5}"/>
              </a:ext>
            </a:extLst>
          </p:cNvPr>
          <p:cNvSpPr>
            <a:spLocks noGrp="1"/>
          </p:cNvSpPr>
          <p:nvPr>
            <p:ph type="title"/>
          </p:nvPr>
        </p:nvSpPr>
        <p:spPr>
          <a:xfrm>
            <a:off x="569477" y="858731"/>
            <a:ext cx="11205638" cy="872204"/>
          </a:xfrm>
        </p:spPr>
        <p:txBody>
          <a:bodyPr>
            <a:noAutofit/>
          </a:bodyPr>
          <a:lstStyle/>
          <a:p>
            <a:r>
              <a:rPr lang="en-US" sz="4000" dirty="0"/>
              <a:t>Preparing for CBA 2</a:t>
            </a:r>
          </a:p>
        </p:txBody>
      </p:sp>
    </p:spTree>
    <p:extLst>
      <p:ext uri="{BB962C8B-B14F-4D97-AF65-F5344CB8AC3E}">
        <p14:creationId xmlns:p14="http://schemas.microsoft.com/office/powerpoint/2010/main" val="1813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9C5B50-D41E-4EBB-A16F-9B11A2D524BB}"/>
              </a:ext>
            </a:extLst>
          </p:cNvPr>
          <p:cNvSpPr txBox="1"/>
          <p:nvPr/>
        </p:nvSpPr>
        <p:spPr>
          <a:xfrm>
            <a:off x="533400" y="1167486"/>
            <a:ext cx="11658600" cy="707886"/>
          </a:xfrm>
          <a:prstGeom prst="rect">
            <a:avLst/>
          </a:prstGeom>
          <a:noFill/>
        </p:spPr>
        <p:txBody>
          <a:bodyPr wrap="square" lIns="91440" tIns="45720" rIns="91440" bIns="45720" anchor="t">
            <a:spAutoFit/>
          </a:bodyPr>
          <a:lstStyle/>
          <a:p>
            <a:r>
              <a:rPr lang="en-US" sz="4000" b="1" dirty="0">
                <a:solidFill>
                  <a:srgbClr val="FFC000"/>
                </a:solidFill>
              </a:rPr>
              <a:t>Sources for the Drift to War</a:t>
            </a:r>
            <a:endParaRPr lang="en-IE" sz="4000" dirty="0">
              <a:solidFill>
                <a:srgbClr val="FFC000"/>
              </a:solidFill>
            </a:endParaRPr>
          </a:p>
        </p:txBody>
      </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9298" y="2609934"/>
            <a:ext cx="10973404" cy="1893699"/>
          </a:xfrm>
          <a:prstGeom prst="rect">
            <a:avLst/>
          </a:prstGeom>
        </p:spPr>
      </p:pic>
    </p:spTree>
    <p:extLst>
      <p:ext uri="{BB962C8B-B14F-4D97-AF65-F5344CB8AC3E}">
        <p14:creationId xmlns:p14="http://schemas.microsoft.com/office/powerpoint/2010/main" val="153027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9C5B50-D41E-4EBB-A16F-9B11A2D524BB}"/>
              </a:ext>
            </a:extLst>
          </p:cNvPr>
          <p:cNvSpPr txBox="1"/>
          <p:nvPr/>
        </p:nvSpPr>
        <p:spPr>
          <a:xfrm>
            <a:off x="533400" y="800008"/>
            <a:ext cx="7734300" cy="707886"/>
          </a:xfrm>
          <a:prstGeom prst="rect">
            <a:avLst/>
          </a:prstGeom>
          <a:noFill/>
        </p:spPr>
        <p:txBody>
          <a:bodyPr wrap="square">
            <a:spAutoFit/>
          </a:bodyPr>
          <a:lstStyle/>
          <a:p>
            <a:r>
              <a:rPr lang="en-IE" sz="4000" b="1" dirty="0">
                <a:solidFill>
                  <a:srgbClr val="FFC000"/>
                </a:solidFill>
              </a:rPr>
              <a:t>Key Words</a:t>
            </a:r>
            <a:endParaRPr lang="en-IE" sz="4000" dirty="0">
              <a:solidFill>
                <a:srgbClr val="FFC000"/>
              </a:solidFill>
            </a:endParaRPr>
          </a:p>
        </p:txBody>
      </p:sp>
      <p:graphicFrame>
        <p:nvGraphicFramePr>
          <p:cNvPr id="6" name="Table 5">
            <a:extLst>
              <a:ext uri="{FF2B5EF4-FFF2-40B4-BE49-F238E27FC236}">
                <a16:creationId xmlns:a16="http://schemas.microsoft.com/office/drawing/2014/main" id="{1CDA3E4A-B29E-7744-821F-CBBF6C082746}"/>
              </a:ext>
            </a:extLst>
          </p:cNvPr>
          <p:cNvGraphicFramePr>
            <a:graphicFrameLocks noGrp="1"/>
          </p:cNvGraphicFramePr>
          <p:nvPr>
            <p:extLst>
              <p:ext uri="{D42A27DB-BD31-4B8C-83A1-F6EECF244321}">
                <p14:modId xmlns:p14="http://schemas.microsoft.com/office/powerpoint/2010/main" val="3274428924"/>
              </p:ext>
            </p:extLst>
          </p:nvPr>
        </p:nvGraphicFramePr>
        <p:xfrm>
          <a:off x="845735" y="1750384"/>
          <a:ext cx="9847932" cy="4111401"/>
        </p:xfrm>
        <a:graphic>
          <a:graphicData uri="http://schemas.openxmlformats.org/drawingml/2006/table">
            <a:tbl>
              <a:tblPr firstRow="1" firstCol="1" bandRow="1">
                <a:tableStyleId>{16D9F66E-5EB9-4882-86FB-DCBF35E3C3E4}</a:tableStyleId>
              </a:tblPr>
              <a:tblGrid>
                <a:gridCol w="1842478">
                  <a:extLst>
                    <a:ext uri="{9D8B030D-6E8A-4147-A177-3AD203B41FA5}">
                      <a16:colId xmlns:a16="http://schemas.microsoft.com/office/drawing/2014/main" val="1025913516"/>
                    </a:ext>
                  </a:extLst>
                </a:gridCol>
                <a:gridCol w="8005454">
                  <a:extLst>
                    <a:ext uri="{9D8B030D-6E8A-4147-A177-3AD203B41FA5}">
                      <a16:colId xmlns:a16="http://schemas.microsoft.com/office/drawing/2014/main" val="4014310377"/>
                    </a:ext>
                  </a:extLst>
                </a:gridCol>
              </a:tblGrid>
              <a:tr h="764249">
                <a:tc>
                  <a:txBody>
                    <a:bodyPr/>
                    <a:lstStyle/>
                    <a:p>
                      <a:pPr>
                        <a:lnSpc>
                          <a:spcPct val="100000"/>
                        </a:lnSpc>
                      </a:pPr>
                      <a:r>
                        <a:rPr lang="en-IE" sz="1400" dirty="0">
                          <a:effectLst/>
                        </a:rPr>
                        <a:t>Appeasement</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1400" b="0" dirty="0">
                          <a:effectLst/>
                        </a:rPr>
                        <a:t>policy of British government in 1930s which believed that if they gave into Hitler’s small demands then they would prevent a world war</a:t>
                      </a:r>
                      <a:endParaRPr lang="en-IE"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49501439"/>
                  </a:ext>
                </a:extLst>
              </a:tr>
              <a:tr h="429890">
                <a:tc>
                  <a:txBody>
                    <a:bodyPr/>
                    <a:lstStyle/>
                    <a:p>
                      <a:pPr>
                        <a:lnSpc>
                          <a:spcPct val="100000"/>
                        </a:lnSpc>
                      </a:pPr>
                      <a:r>
                        <a:rPr lang="en-IE" sz="1400" dirty="0">
                          <a:effectLst/>
                        </a:rPr>
                        <a:t>Foreign policy</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1400" dirty="0">
                          <a:effectLst/>
                        </a:rPr>
                        <a:t>a policy of country in its dealings with other countries</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66264335"/>
                  </a:ext>
                </a:extLst>
              </a:tr>
              <a:tr h="779309">
                <a:tc>
                  <a:txBody>
                    <a:bodyPr/>
                    <a:lstStyle/>
                    <a:p>
                      <a:pPr>
                        <a:lnSpc>
                          <a:spcPct val="100000"/>
                        </a:lnSpc>
                      </a:pPr>
                      <a:r>
                        <a:rPr lang="en-IE" sz="1400" dirty="0">
                          <a:effectLst/>
                        </a:rPr>
                        <a:t>Cause</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1400" dirty="0">
                          <a:effectLst/>
                        </a:rPr>
                        <a:t>an explanation of why events happened</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18480357"/>
                  </a:ext>
                </a:extLst>
              </a:tr>
              <a:tr h="764249">
                <a:tc>
                  <a:txBody>
                    <a:bodyPr/>
                    <a:lstStyle/>
                    <a:p>
                      <a:pPr>
                        <a:lnSpc>
                          <a:spcPct val="100000"/>
                        </a:lnSpc>
                      </a:pPr>
                      <a:r>
                        <a:rPr lang="en-IE" sz="1400" dirty="0">
                          <a:effectLst/>
                        </a:rPr>
                        <a:t>Lebensraum</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1400" dirty="0">
                          <a:effectLst/>
                        </a:rPr>
                        <a:t>Nazi policy of living space, to use Eastern Europe and Russia to provide raw materials and workers for the Nazis</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95477202"/>
                  </a:ext>
                </a:extLst>
              </a:tr>
              <a:tr h="429890">
                <a:tc>
                  <a:txBody>
                    <a:bodyPr/>
                    <a:lstStyle/>
                    <a:p>
                      <a:pPr>
                        <a:lnSpc>
                          <a:spcPct val="100000"/>
                        </a:lnSpc>
                      </a:pPr>
                      <a:r>
                        <a:rPr lang="en-IE" sz="1400" dirty="0">
                          <a:effectLst/>
                        </a:rPr>
                        <a:t>Luftwaffe</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1400" dirty="0">
                          <a:effectLst/>
                        </a:rPr>
                        <a:t>German air force during the Second World War</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20777561"/>
                  </a:ext>
                </a:extLst>
              </a:tr>
              <a:tr h="429890">
                <a:tc>
                  <a:txBody>
                    <a:bodyPr/>
                    <a:lstStyle/>
                    <a:p>
                      <a:pPr>
                        <a:lnSpc>
                          <a:spcPct val="100000"/>
                        </a:lnSpc>
                      </a:pPr>
                      <a:r>
                        <a:rPr lang="en-IE" sz="1400" dirty="0">
                          <a:effectLst/>
                        </a:rPr>
                        <a:t>Rearmament</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1400" dirty="0">
                          <a:effectLst/>
                        </a:rPr>
                        <a:t>building up a new stock of military weapons; increasing numbers in the armed forces</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0528765"/>
                  </a:ext>
                </a:extLst>
              </a:tr>
              <a:tr h="513924">
                <a:tc>
                  <a:txBody>
                    <a:bodyPr/>
                    <a:lstStyle/>
                    <a:p>
                      <a:pPr>
                        <a:lnSpc>
                          <a:spcPct val="100000"/>
                        </a:lnSpc>
                      </a:pPr>
                      <a:r>
                        <a:rPr lang="en-IE" sz="1400" dirty="0">
                          <a:effectLst/>
                        </a:rPr>
                        <a:t>Remilitarisation</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1400" dirty="0">
                          <a:effectLst/>
                        </a:rPr>
                        <a:t>moving army back into a country or section of country which had been disarmed</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36874219"/>
                  </a:ext>
                </a:extLst>
              </a:tr>
            </a:tbl>
          </a:graphicData>
        </a:graphic>
      </p:graphicFrame>
    </p:spTree>
    <p:extLst>
      <p:ext uri="{BB962C8B-B14F-4D97-AF65-F5344CB8AC3E}">
        <p14:creationId xmlns:p14="http://schemas.microsoft.com/office/powerpoint/2010/main" val="388391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9C5B50-D41E-4EBB-A16F-9B11A2D524BB}"/>
              </a:ext>
            </a:extLst>
          </p:cNvPr>
          <p:cNvSpPr txBox="1"/>
          <p:nvPr/>
        </p:nvSpPr>
        <p:spPr>
          <a:xfrm>
            <a:off x="533400" y="646180"/>
            <a:ext cx="7734300" cy="707886"/>
          </a:xfrm>
          <a:prstGeom prst="rect">
            <a:avLst/>
          </a:prstGeom>
          <a:noFill/>
        </p:spPr>
        <p:txBody>
          <a:bodyPr wrap="square">
            <a:spAutoFit/>
          </a:bodyPr>
          <a:lstStyle/>
          <a:p>
            <a:r>
              <a:rPr lang="en-US" sz="4000" b="1" dirty="0">
                <a:solidFill>
                  <a:srgbClr val="FFC000"/>
                </a:solidFill>
              </a:rPr>
              <a:t>The Causes of World War II</a:t>
            </a:r>
          </a:p>
        </p:txBody>
      </p:sp>
      <p:pic>
        <p:nvPicPr>
          <p:cNvPr id="1026" name="Picture 2"/>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2070165" y="1638299"/>
            <a:ext cx="8267448" cy="4147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73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9C5B50-D41E-4EBB-A16F-9B11A2D524BB}"/>
              </a:ext>
            </a:extLst>
          </p:cNvPr>
          <p:cNvSpPr txBox="1"/>
          <p:nvPr/>
        </p:nvSpPr>
        <p:spPr>
          <a:xfrm>
            <a:off x="533400" y="697007"/>
            <a:ext cx="7734300" cy="707886"/>
          </a:xfrm>
          <a:prstGeom prst="rect">
            <a:avLst/>
          </a:prstGeom>
          <a:noFill/>
        </p:spPr>
        <p:txBody>
          <a:bodyPr wrap="square">
            <a:spAutoFit/>
          </a:bodyPr>
          <a:lstStyle/>
          <a:p>
            <a:r>
              <a:rPr lang="en-US" sz="4000" b="1" dirty="0">
                <a:solidFill>
                  <a:srgbClr val="FFC000"/>
                </a:solidFill>
              </a:rPr>
              <a:t>The Causes of World War II</a:t>
            </a:r>
          </a:p>
        </p:txBody>
      </p:sp>
      <p:sp>
        <p:nvSpPr>
          <p:cNvPr id="5" name="TextBox 4">
            <a:extLst>
              <a:ext uri="{FF2B5EF4-FFF2-40B4-BE49-F238E27FC236}">
                <a16:creationId xmlns:a16="http://schemas.microsoft.com/office/drawing/2014/main" id="{ACA7A103-AFB9-3246-B732-D20D24F2FF55}"/>
              </a:ext>
            </a:extLst>
          </p:cNvPr>
          <p:cNvSpPr txBox="1"/>
          <p:nvPr/>
        </p:nvSpPr>
        <p:spPr>
          <a:xfrm>
            <a:off x="580294" y="1549694"/>
            <a:ext cx="3648808" cy="369332"/>
          </a:xfrm>
          <a:prstGeom prst="rect">
            <a:avLst/>
          </a:prstGeom>
          <a:noFill/>
        </p:spPr>
        <p:txBody>
          <a:bodyPr wrap="square" rtlCol="0">
            <a:spAutoFit/>
          </a:bodyPr>
          <a:lstStyle/>
          <a:p>
            <a:r>
              <a:rPr lang="en-IE" b="1" dirty="0">
                <a:solidFill>
                  <a:srgbClr val="FFC000"/>
                </a:solidFill>
              </a:rPr>
              <a:t>The Drift to War, 1933–41</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4720" y="2093292"/>
            <a:ext cx="10888084" cy="3846039"/>
          </a:xfrm>
          <a:prstGeom prst="rect">
            <a:avLst/>
          </a:prstGeom>
        </p:spPr>
      </p:pic>
    </p:spTree>
    <p:extLst>
      <p:ext uri="{BB962C8B-B14F-4D97-AF65-F5344CB8AC3E}">
        <p14:creationId xmlns:p14="http://schemas.microsoft.com/office/powerpoint/2010/main" val="177887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FF1876-C054-594B-B1C0-109E3A3B4882}"/>
              </a:ext>
            </a:extLst>
          </p:cNvPr>
          <p:cNvSpPr txBox="1"/>
          <p:nvPr/>
        </p:nvSpPr>
        <p:spPr>
          <a:xfrm>
            <a:off x="754123" y="1697999"/>
            <a:ext cx="3781855" cy="646331"/>
          </a:xfrm>
          <a:prstGeom prst="rect">
            <a:avLst/>
          </a:prstGeom>
          <a:noFill/>
          <a:ln>
            <a:solidFill>
              <a:schemeClr val="tx1"/>
            </a:solidFill>
          </a:ln>
        </p:spPr>
        <p:txBody>
          <a:bodyPr wrap="square" rtlCol="0">
            <a:spAutoFit/>
          </a:bodyPr>
          <a:lstStyle/>
          <a:p>
            <a:pPr marL="214313" indent="-214313">
              <a:buFont typeface="Wingdings" pitchFamily="2" charset="2"/>
              <a:buChar char="Ø"/>
            </a:pPr>
            <a:r>
              <a:rPr lang="en-IE" dirty="0"/>
              <a:t>Germany forced to sign the peace treaty at the end of World War I</a:t>
            </a:r>
          </a:p>
        </p:txBody>
      </p:sp>
      <p:sp>
        <p:nvSpPr>
          <p:cNvPr id="7" name="TextBox 6">
            <a:extLst>
              <a:ext uri="{FF2B5EF4-FFF2-40B4-BE49-F238E27FC236}">
                <a16:creationId xmlns:a16="http://schemas.microsoft.com/office/drawing/2014/main" id="{0AA730AD-EE3E-4E66-8039-E1E681E3ED09}"/>
              </a:ext>
            </a:extLst>
          </p:cNvPr>
          <p:cNvSpPr txBox="1"/>
          <p:nvPr/>
        </p:nvSpPr>
        <p:spPr>
          <a:xfrm>
            <a:off x="754123" y="2667908"/>
            <a:ext cx="3990475" cy="3046988"/>
          </a:xfrm>
          <a:prstGeom prst="rect">
            <a:avLst/>
          </a:prstGeom>
          <a:solidFill>
            <a:srgbClr val="D3DBB9"/>
          </a:solidFill>
        </p:spPr>
        <p:txBody>
          <a:bodyPr wrap="square" rtlCol="0">
            <a:spAutoFit/>
          </a:bodyPr>
          <a:lstStyle/>
          <a:p>
            <a:r>
              <a:rPr lang="en-IE" sz="1600" b="1" dirty="0"/>
              <a:t>Terms of the Treaty of Versailles</a:t>
            </a:r>
          </a:p>
          <a:p>
            <a:pPr marL="285750" indent="-285750">
              <a:buFont typeface="Arial" panose="020B0604020202020204" pitchFamily="34" charset="0"/>
              <a:buChar char="•"/>
            </a:pPr>
            <a:r>
              <a:rPr lang="en-IE" sz="1600" dirty="0"/>
              <a:t>Germany had to sign ‘</a:t>
            </a:r>
            <a:r>
              <a:rPr lang="en-IE" sz="1600" b="1" dirty="0"/>
              <a:t>war guilt clause</a:t>
            </a:r>
            <a:r>
              <a:rPr lang="en-IE" sz="1600" dirty="0"/>
              <a:t>’, acknowledging that it caused World War I.</a:t>
            </a:r>
          </a:p>
          <a:p>
            <a:pPr marL="285750" indent="-285750">
              <a:buFont typeface="Arial" panose="020B0604020202020204" pitchFamily="34" charset="0"/>
              <a:buChar char="•"/>
            </a:pPr>
            <a:r>
              <a:rPr lang="en-IE" sz="1600" dirty="0"/>
              <a:t>Germany had to pay compensation (</a:t>
            </a:r>
            <a:r>
              <a:rPr lang="en-IE" sz="1600" b="1" dirty="0"/>
              <a:t>reparations</a:t>
            </a:r>
            <a:r>
              <a:rPr lang="en-IE" sz="1600" dirty="0"/>
              <a:t>) to the Allies.</a:t>
            </a:r>
          </a:p>
          <a:p>
            <a:pPr marL="285750" indent="-285750">
              <a:buFont typeface="Arial" panose="020B0604020202020204" pitchFamily="34" charset="0"/>
              <a:buChar char="•"/>
            </a:pPr>
            <a:r>
              <a:rPr lang="en-IE" sz="1600" dirty="0"/>
              <a:t>The German army could not enter the Rhineland (</a:t>
            </a:r>
            <a:r>
              <a:rPr lang="en-IE" sz="1600" b="1" dirty="0"/>
              <a:t>demilitarised</a:t>
            </a:r>
            <a:r>
              <a:rPr lang="en-IE" sz="1600" dirty="0"/>
              <a:t>).</a:t>
            </a:r>
          </a:p>
          <a:p>
            <a:pPr marL="285750" indent="-285750">
              <a:buFont typeface="Arial" panose="020B0604020202020204" pitchFamily="34" charset="0"/>
              <a:buChar char="•"/>
            </a:pPr>
            <a:r>
              <a:rPr lang="en-IE" sz="1600" dirty="0"/>
              <a:t>Part of Germany was cut-off from the main country by the </a:t>
            </a:r>
            <a:r>
              <a:rPr lang="en-IE" sz="1600" b="1" dirty="0"/>
              <a:t>Polish Corridor</a:t>
            </a:r>
            <a:r>
              <a:rPr lang="en-IE" sz="1600" dirty="0"/>
              <a:t>.</a:t>
            </a:r>
          </a:p>
          <a:p>
            <a:pPr marL="285750" indent="-285750">
              <a:buFont typeface="Arial" panose="020B0604020202020204" pitchFamily="34" charset="0"/>
              <a:buChar char="•"/>
            </a:pPr>
            <a:r>
              <a:rPr lang="en-IE" sz="1600" dirty="0"/>
              <a:t>The German armed forces were </a:t>
            </a:r>
            <a:r>
              <a:rPr lang="en-IE" sz="1600" b="1" dirty="0"/>
              <a:t>reduced</a:t>
            </a:r>
            <a:r>
              <a:rPr lang="en-IE" sz="1600" dirty="0"/>
              <a:t>.</a:t>
            </a:r>
          </a:p>
          <a:p>
            <a:pPr marL="285750" indent="-285750">
              <a:buFont typeface="Arial" panose="020B0604020202020204" pitchFamily="34" charset="0"/>
              <a:buChar char="•"/>
            </a:pPr>
            <a:r>
              <a:rPr lang="en-IE" sz="1600" dirty="0"/>
              <a:t>Germany was </a:t>
            </a:r>
            <a:r>
              <a:rPr lang="en-IE" sz="1600" b="1" dirty="0"/>
              <a:t>prevented </a:t>
            </a:r>
            <a:r>
              <a:rPr lang="en-IE" sz="1600" dirty="0"/>
              <a:t>from uniting with Austria.</a:t>
            </a:r>
            <a:endParaRPr lang="en-US" sz="1600" dirty="0"/>
          </a:p>
        </p:txBody>
      </p:sp>
      <p:pic>
        <p:nvPicPr>
          <p:cNvPr id="8" name="Picture 7">
            <a:extLst>
              <a:ext uri="{FF2B5EF4-FFF2-40B4-BE49-F238E27FC236}">
                <a16:creationId xmlns:a16="http://schemas.microsoft.com/office/drawing/2014/main" id="{943FF84B-C7BA-48FD-8562-905983822A4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159988" y="2040214"/>
            <a:ext cx="5052154" cy="3637195"/>
          </a:xfrm>
          <a:prstGeom prst="rect">
            <a:avLst/>
          </a:prstGeom>
        </p:spPr>
      </p:pic>
      <p:sp>
        <p:nvSpPr>
          <p:cNvPr id="9" name="TextBox 8">
            <a:extLst>
              <a:ext uri="{FF2B5EF4-FFF2-40B4-BE49-F238E27FC236}">
                <a16:creationId xmlns:a16="http://schemas.microsoft.com/office/drawing/2014/main" id="{5316DC46-E725-534C-B3A0-695E116923FE}"/>
              </a:ext>
            </a:extLst>
          </p:cNvPr>
          <p:cNvSpPr txBox="1"/>
          <p:nvPr/>
        </p:nvSpPr>
        <p:spPr>
          <a:xfrm>
            <a:off x="754123" y="5981525"/>
            <a:ext cx="5276924" cy="369332"/>
          </a:xfrm>
          <a:prstGeom prst="rect">
            <a:avLst/>
          </a:prstGeom>
          <a:noFill/>
          <a:ln>
            <a:solidFill>
              <a:schemeClr val="tx1"/>
            </a:solidFill>
          </a:ln>
        </p:spPr>
        <p:txBody>
          <a:bodyPr wrap="square" rtlCol="0">
            <a:spAutoFit/>
          </a:bodyPr>
          <a:lstStyle/>
          <a:p>
            <a:pPr marL="214313" indent="-214313">
              <a:buFont typeface="Wingdings" pitchFamily="2" charset="2"/>
              <a:buChar char="Ø"/>
            </a:pPr>
            <a:r>
              <a:rPr lang="en-IE" dirty="0"/>
              <a:t>Germans resented (disliked) the terms of the Treaty</a:t>
            </a:r>
          </a:p>
        </p:txBody>
      </p:sp>
      <p:grpSp>
        <p:nvGrpSpPr>
          <p:cNvPr id="2" name="Group 1"/>
          <p:cNvGrpSpPr/>
          <p:nvPr/>
        </p:nvGrpSpPr>
        <p:grpSpPr>
          <a:xfrm>
            <a:off x="432546" y="725308"/>
            <a:ext cx="8370431" cy="707886"/>
            <a:chOff x="432546" y="646180"/>
            <a:chExt cx="8370431" cy="707886"/>
          </a:xfrm>
        </p:grpSpPr>
        <p:sp>
          <p:nvSpPr>
            <p:cNvPr id="13" name="TextBox 12">
              <a:extLst>
                <a:ext uri="{FF2B5EF4-FFF2-40B4-BE49-F238E27FC236}">
                  <a16:creationId xmlns:a16="http://schemas.microsoft.com/office/drawing/2014/main" id="{C89C5B50-D41E-4EBB-A16F-9B11A2D524BB}"/>
                </a:ext>
              </a:extLst>
            </p:cNvPr>
            <p:cNvSpPr txBox="1"/>
            <p:nvPr/>
          </p:nvSpPr>
          <p:spPr>
            <a:xfrm>
              <a:off x="1068677" y="646180"/>
              <a:ext cx="7734300" cy="707886"/>
            </a:xfrm>
            <a:prstGeom prst="rect">
              <a:avLst/>
            </a:prstGeom>
            <a:noFill/>
          </p:spPr>
          <p:txBody>
            <a:bodyPr wrap="square">
              <a:spAutoFit/>
            </a:bodyPr>
            <a:lstStyle/>
            <a:p>
              <a:r>
                <a:rPr lang="en-US" sz="4000" b="1" dirty="0">
                  <a:solidFill>
                    <a:srgbClr val="FFC000"/>
                  </a:solidFill>
                </a:rPr>
                <a:t>The Treaty of Versailles, 1919</a:t>
              </a:r>
            </a:p>
          </p:txBody>
        </p:sp>
        <p:pic>
          <p:nvPicPr>
            <p:cNvPr id="10" name="Picture 9"/>
            <p:cNvPicPr>
              <a:picLocks noChangeAspect="1"/>
            </p:cNvPicPr>
            <p:nvPr/>
          </p:nvPicPr>
          <p:blipFill>
            <a:blip r:embed="rId3"/>
            <a:stretch>
              <a:fillRect/>
            </a:stretch>
          </p:blipFill>
          <p:spPr>
            <a:xfrm>
              <a:off x="432546" y="698121"/>
              <a:ext cx="636131" cy="604003"/>
            </a:xfrm>
            <a:prstGeom prst="rect">
              <a:avLst/>
            </a:prstGeom>
          </p:spPr>
        </p:pic>
      </p:grpSp>
    </p:spTree>
    <p:extLst>
      <p:ext uri="{BB962C8B-B14F-4D97-AF65-F5344CB8AC3E}">
        <p14:creationId xmlns:p14="http://schemas.microsoft.com/office/powerpoint/2010/main" val="182933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A768D73-43AA-074A-91F2-D9E7EE57AF4C}"/>
              </a:ext>
            </a:extLst>
          </p:cNvPr>
          <p:cNvSpPr txBox="1"/>
          <p:nvPr/>
        </p:nvSpPr>
        <p:spPr>
          <a:xfrm>
            <a:off x="985686" y="1858519"/>
            <a:ext cx="4415256" cy="4154984"/>
          </a:xfrm>
          <a:prstGeom prst="rect">
            <a:avLst/>
          </a:prstGeom>
          <a:noFill/>
        </p:spPr>
        <p:txBody>
          <a:bodyPr wrap="square" rtlCol="0">
            <a:spAutoFit/>
          </a:bodyPr>
          <a:lstStyle/>
          <a:p>
            <a:r>
              <a:rPr lang="en-IE" sz="2200" b="1" dirty="0"/>
              <a:t>Hitler wanted to make Germany great again</a:t>
            </a:r>
          </a:p>
          <a:p>
            <a:endParaRPr lang="en-IE" sz="2200" dirty="0"/>
          </a:p>
          <a:p>
            <a:r>
              <a:rPr lang="en-IE" sz="2200" b="1" dirty="0"/>
              <a:t>The Nazi Party Programme (1920):</a:t>
            </a:r>
          </a:p>
          <a:p>
            <a:pPr marL="285750" indent="-285750">
              <a:buFont typeface="Arial" panose="020B0604020202020204" pitchFamily="34" charset="0"/>
              <a:buChar char="•"/>
            </a:pPr>
            <a:r>
              <a:rPr lang="en-IE" sz="2200" dirty="0"/>
              <a:t>The </a:t>
            </a:r>
            <a:r>
              <a:rPr lang="en-IE" sz="2200" b="1" dirty="0"/>
              <a:t>union of all Germans </a:t>
            </a:r>
            <a:r>
              <a:rPr lang="en-IE" sz="2200" dirty="0"/>
              <a:t>in a </a:t>
            </a:r>
            <a:r>
              <a:rPr lang="en-IE" sz="2200" b="1" dirty="0"/>
              <a:t>Greater Germany </a:t>
            </a:r>
            <a:r>
              <a:rPr lang="en-IE" sz="2200" dirty="0"/>
              <a:t>(</a:t>
            </a:r>
            <a:r>
              <a:rPr lang="en-IE" sz="2200" dirty="0" err="1"/>
              <a:t>Grossdeutschland</a:t>
            </a:r>
            <a:r>
              <a:rPr lang="en-IE" sz="2200" dirty="0"/>
              <a:t>)</a:t>
            </a:r>
          </a:p>
          <a:p>
            <a:pPr marL="285750" indent="-285750">
              <a:buFont typeface="Arial" panose="020B0604020202020204" pitchFamily="34" charset="0"/>
              <a:buChar char="•"/>
            </a:pPr>
            <a:r>
              <a:rPr lang="en-IE" sz="2200" dirty="0"/>
              <a:t>The </a:t>
            </a:r>
            <a:r>
              <a:rPr lang="en-IE" sz="2200" b="1" dirty="0"/>
              <a:t>abolition</a:t>
            </a:r>
            <a:r>
              <a:rPr lang="en-IE" sz="2200" dirty="0"/>
              <a:t> of the Treaty of Versailles</a:t>
            </a:r>
          </a:p>
          <a:p>
            <a:pPr marL="285750" indent="-285750">
              <a:buFont typeface="Arial" panose="020B0604020202020204" pitchFamily="34" charset="0"/>
              <a:buChar char="•"/>
            </a:pPr>
            <a:r>
              <a:rPr lang="en-IE" sz="2200" dirty="0"/>
              <a:t>Land for settling surplus population (</a:t>
            </a:r>
            <a:r>
              <a:rPr lang="en-IE" sz="2200" b="1" dirty="0"/>
              <a:t>lebensraum</a:t>
            </a:r>
            <a:r>
              <a:rPr lang="en-IE" sz="2200" dirty="0"/>
              <a:t>) in Eastern Europe</a:t>
            </a:r>
          </a:p>
        </p:txBody>
      </p:sp>
      <p:pic>
        <p:nvPicPr>
          <p:cNvPr id="8" name="Picture 7">
            <a:extLst>
              <a:ext uri="{FF2B5EF4-FFF2-40B4-BE49-F238E27FC236}">
                <a16:creationId xmlns:a16="http://schemas.microsoft.com/office/drawing/2014/main" id="{5C70B46C-F242-4AA3-A8D6-52FB0A72C2B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388610" y="1858519"/>
            <a:ext cx="3107939" cy="4507828"/>
          </a:xfrm>
          <a:prstGeom prst="rect">
            <a:avLst/>
          </a:prstGeom>
        </p:spPr>
      </p:pic>
      <p:grpSp>
        <p:nvGrpSpPr>
          <p:cNvPr id="2" name="Group 1"/>
          <p:cNvGrpSpPr/>
          <p:nvPr/>
        </p:nvGrpSpPr>
        <p:grpSpPr>
          <a:xfrm>
            <a:off x="297075" y="842738"/>
            <a:ext cx="11761575" cy="707886"/>
            <a:chOff x="297075" y="842738"/>
            <a:chExt cx="11761575" cy="707886"/>
          </a:xfrm>
        </p:grpSpPr>
        <p:sp>
          <p:nvSpPr>
            <p:cNvPr id="13" name="TextBox 12">
              <a:extLst>
                <a:ext uri="{FF2B5EF4-FFF2-40B4-BE49-F238E27FC236}">
                  <a16:creationId xmlns:a16="http://schemas.microsoft.com/office/drawing/2014/main" id="{C89C5B50-D41E-4EBB-A16F-9B11A2D524BB}"/>
                </a:ext>
              </a:extLst>
            </p:cNvPr>
            <p:cNvSpPr txBox="1"/>
            <p:nvPr/>
          </p:nvSpPr>
          <p:spPr>
            <a:xfrm>
              <a:off x="952500" y="842738"/>
              <a:ext cx="11106150" cy="707886"/>
            </a:xfrm>
            <a:prstGeom prst="rect">
              <a:avLst/>
            </a:prstGeom>
            <a:noFill/>
          </p:spPr>
          <p:txBody>
            <a:bodyPr wrap="square">
              <a:spAutoFit/>
            </a:bodyPr>
            <a:lstStyle/>
            <a:p>
              <a:r>
                <a:rPr lang="en-US" sz="4000" b="1" dirty="0">
                  <a:solidFill>
                    <a:srgbClr val="FFC000"/>
                  </a:solidFill>
                </a:rPr>
                <a:t>Hitler’s Aims in Foreign Policy</a:t>
              </a:r>
            </a:p>
          </p:txBody>
        </p:sp>
        <p:pic>
          <p:nvPicPr>
            <p:cNvPr id="10" name="Picture 9"/>
            <p:cNvPicPr>
              <a:picLocks noChangeAspect="1"/>
            </p:cNvPicPr>
            <p:nvPr/>
          </p:nvPicPr>
          <p:blipFill>
            <a:blip r:embed="rId3"/>
            <a:stretch>
              <a:fillRect/>
            </a:stretch>
          </p:blipFill>
          <p:spPr>
            <a:xfrm>
              <a:off x="297075" y="862434"/>
              <a:ext cx="669822" cy="652992"/>
            </a:xfrm>
            <a:prstGeom prst="rect">
              <a:avLst/>
            </a:prstGeom>
          </p:spPr>
        </p:pic>
      </p:grpSp>
    </p:spTree>
    <p:extLst>
      <p:ext uri="{BB962C8B-B14F-4D97-AF65-F5344CB8AC3E}">
        <p14:creationId xmlns:p14="http://schemas.microsoft.com/office/powerpoint/2010/main" val="32547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EF3C82CB-C893-4C6D-BE60-5C24EC88FEF6}"/>
              </a:ext>
            </a:extLst>
          </p:cNvPr>
          <p:cNvSpPr txBox="1"/>
          <p:nvPr/>
        </p:nvSpPr>
        <p:spPr>
          <a:xfrm>
            <a:off x="7780943" y="2280362"/>
            <a:ext cx="2735420" cy="2862322"/>
          </a:xfrm>
          <a:prstGeom prst="rect">
            <a:avLst/>
          </a:prstGeom>
          <a:solidFill>
            <a:srgbClr val="D3DBB9"/>
          </a:solidFill>
        </p:spPr>
        <p:txBody>
          <a:bodyPr wrap="square" rtlCol="0">
            <a:spAutoFit/>
          </a:bodyPr>
          <a:lstStyle/>
          <a:p>
            <a:r>
              <a:rPr lang="en-IE" sz="2000" b="1" dirty="0"/>
              <a:t>H</a:t>
            </a:r>
            <a:r>
              <a:rPr lang="en-US" sz="2000" b="1" dirty="0" err="1"/>
              <a:t>itler</a:t>
            </a:r>
            <a:r>
              <a:rPr lang="en-US" sz="2000" b="1" dirty="0"/>
              <a:t> speaking in a private conversation in 1936</a:t>
            </a:r>
          </a:p>
          <a:p>
            <a:r>
              <a:rPr lang="en-IE" sz="2000" dirty="0"/>
              <a:t>G</a:t>
            </a:r>
            <a:r>
              <a:rPr lang="en-US" sz="2000" dirty="0" err="1"/>
              <a:t>erman</a:t>
            </a:r>
            <a:r>
              <a:rPr lang="en-US" sz="2000" dirty="0"/>
              <a:t> and Italian rearmament is proceeding more rapidly than rearmament can in England. In three years Germany will be ready.</a:t>
            </a:r>
          </a:p>
        </p:txBody>
      </p:sp>
      <p:sp>
        <p:nvSpPr>
          <p:cNvPr id="23" name="TextBox 22">
            <a:extLst>
              <a:ext uri="{FF2B5EF4-FFF2-40B4-BE49-F238E27FC236}">
                <a16:creationId xmlns:a16="http://schemas.microsoft.com/office/drawing/2014/main" id="{42E17768-409E-064A-9048-64A0B77F60BD}"/>
              </a:ext>
            </a:extLst>
          </p:cNvPr>
          <p:cNvSpPr txBox="1"/>
          <p:nvPr/>
        </p:nvSpPr>
        <p:spPr>
          <a:xfrm>
            <a:off x="653043" y="2169949"/>
            <a:ext cx="1737731" cy="1446550"/>
          </a:xfrm>
          <a:prstGeom prst="rect">
            <a:avLst/>
          </a:prstGeom>
          <a:noFill/>
        </p:spPr>
        <p:txBody>
          <a:bodyPr wrap="square" rtlCol="0">
            <a:spAutoFit/>
          </a:bodyPr>
          <a:lstStyle/>
          <a:p>
            <a:pPr marL="285750" indent="-285750">
              <a:buFont typeface="Arial" panose="020B0604020202020204" pitchFamily="34" charset="0"/>
              <a:buChar char="•"/>
            </a:pPr>
            <a:r>
              <a:rPr lang="en-IE" sz="2200" dirty="0"/>
              <a:t>Army</a:t>
            </a:r>
          </a:p>
          <a:p>
            <a:pPr marL="285750" indent="-285750">
              <a:buFont typeface="Arial" panose="020B0604020202020204" pitchFamily="34" charset="0"/>
              <a:buChar char="•"/>
            </a:pPr>
            <a:r>
              <a:rPr lang="en-IE" sz="2200" dirty="0"/>
              <a:t>Navy</a:t>
            </a:r>
          </a:p>
          <a:p>
            <a:pPr marL="285750" indent="-285750">
              <a:buFont typeface="Arial" panose="020B0604020202020204" pitchFamily="34" charset="0"/>
              <a:buChar char="•"/>
            </a:pPr>
            <a:r>
              <a:rPr lang="en-IE" sz="2200" dirty="0"/>
              <a:t>Air force (Luftwaffe)</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01803" y="2280362"/>
            <a:ext cx="4756999" cy="3584575"/>
          </a:xfrm>
          <a:prstGeom prst="rect">
            <a:avLst/>
          </a:prstGeom>
        </p:spPr>
      </p:pic>
      <p:grpSp>
        <p:nvGrpSpPr>
          <p:cNvPr id="3" name="Group 2"/>
          <p:cNvGrpSpPr/>
          <p:nvPr/>
        </p:nvGrpSpPr>
        <p:grpSpPr>
          <a:xfrm>
            <a:off x="130899" y="740186"/>
            <a:ext cx="12180745" cy="1323439"/>
            <a:chOff x="130899" y="740186"/>
            <a:chExt cx="12180745" cy="1323439"/>
          </a:xfrm>
        </p:grpSpPr>
        <p:sp>
          <p:nvSpPr>
            <p:cNvPr id="13" name="TextBox 12">
              <a:extLst>
                <a:ext uri="{FF2B5EF4-FFF2-40B4-BE49-F238E27FC236}">
                  <a16:creationId xmlns:a16="http://schemas.microsoft.com/office/drawing/2014/main" id="{C89C5B50-D41E-4EBB-A16F-9B11A2D524BB}"/>
                </a:ext>
              </a:extLst>
            </p:cNvPr>
            <p:cNvSpPr txBox="1"/>
            <p:nvPr/>
          </p:nvSpPr>
          <p:spPr>
            <a:xfrm>
              <a:off x="653044" y="740186"/>
              <a:ext cx="11658600" cy="1323439"/>
            </a:xfrm>
            <a:prstGeom prst="rect">
              <a:avLst/>
            </a:prstGeom>
            <a:noFill/>
          </p:spPr>
          <p:txBody>
            <a:bodyPr wrap="square">
              <a:spAutoFit/>
            </a:bodyPr>
            <a:lstStyle/>
            <a:p>
              <a:r>
                <a:rPr lang="en-US" sz="4000" b="1" dirty="0">
                  <a:solidFill>
                    <a:srgbClr val="FFC000"/>
                  </a:solidFill>
                </a:rPr>
                <a:t>Hitler’s Actions – Destroying the Treaty of </a:t>
              </a:r>
              <a:br>
                <a:rPr lang="en-US" sz="4000" b="1" dirty="0">
                  <a:solidFill>
                    <a:srgbClr val="FFC000"/>
                  </a:solidFill>
                </a:rPr>
              </a:br>
              <a:r>
                <a:rPr lang="en-US" sz="4000" b="1" dirty="0">
                  <a:solidFill>
                    <a:srgbClr val="FFC000"/>
                  </a:solidFill>
                </a:rPr>
                <a:t>Versailles – Rearmament</a:t>
              </a:r>
            </a:p>
          </p:txBody>
        </p:sp>
        <p:pic>
          <p:nvPicPr>
            <p:cNvPr id="9" name="Picture 8"/>
            <p:cNvPicPr>
              <a:picLocks noChangeAspect="1"/>
            </p:cNvPicPr>
            <p:nvPr/>
          </p:nvPicPr>
          <p:blipFill>
            <a:blip r:embed="rId3"/>
            <a:stretch>
              <a:fillRect/>
            </a:stretch>
          </p:blipFill>
          <p:spPr>
            <a:xfrm>
              <a:off x="130899" y="826520"/>
              <a:ext cx="582719" cy="562013"/>
            </a:xfrm>
            <a:prstGeom prst="rect">
              <a:avLst/>
            </a:prstGeom>
          </p:spPr>
        </p:pic>
      </p:grpSp>
    </p:spTree>
    <p:extLst>
      <p:ext uri="{BB962C8B-B14F-4D97-AF65-F5344CB8AC3E}">
        <p14:creationId xmlns:p14="http://schemas.microsoft.com/office/powerpoint/2010/main" val="4251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9516</TotalTime>
  <Words>1305</Words>
  <Application>Microsoft Office PowerPoint</Application>
  <PresentationFormat>Widescreen</PresentationFormat>
  <Paragraphs>159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Narrow</vt:lpstr>
      <vt:lpstr>Calibri</vt:lpstr>
      <vt:lpstr>Century</vt:lpstr>
      <vt:lpstr>Times New Roman</vt:lpstr>
      <vt:lpstr>Wingdings</vt:lpstr>
      <vt:lpstr>Office Theme</vt:lpstr>
      <vt:lpstr>The Drift to War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Preparing for CBA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Plantation of Ulster &amp; the Growth of Towns – Influencing Identity</dc:title>
  <dc:creator>Alyson Gray</dc:creator>
  <cp:lastModifiedBy>Emma O'Donoghue</cp:lastModifiedBy>
  <cp:revision>598</cp:revision>
  <dcterms:created xsi:type="dcterms:W3CDTF">2021-12-21T16:09:18Z</dcterms:created>
  <dcterms:modified xsi:type="dcterms:W3CDTF">2022-09-06T08:39:38Z</dcterms:modified>
</cp:coreProperties>
</file>